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4161D-52C9-461F-BED8-D7304BCC8520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16D1E-9D59-4810-88EF-6E4A346B9A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16D1E-9D59-4810-88EF-6E4A346B9A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2B0F-A427-4C11-B65F-A7731EF2D108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7A4D-F4DD-4D8F-B81A-BFA2E9F93F77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2A47-1EEF-45E2-B2A1-4A7401A35BF1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3438-B24D-4865-A27F-77BDA886417D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0DC0-10C4-41EB-A197-D88AE80E19EF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C1C7-80E8-47B2-9D1A-A5661E71DF7B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E5BE-BFFA-4F3E-9E95-0DA0ED8433E1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99F2-5D13-4B25-9B9A-C390B29DF122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7722-F471-4EA2-8BD5-E8E45511BC50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AB5D-0689-46F2-ACBB-723B99057C2D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7C1-2DBA-4312-B46E-8FC5DBA1B6E2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08311-E238-44B3-A5AC-AF94CE3C786C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6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8800" dirty="0" err="1" smtClean="0">
                <a:latin typeface="SutonnyMJ" pitchFamily="2" charset="0"/>
              </a:rPr>
              <a:t>cwiwPwZ</a:t>
            </a:r>
            <a:endParaRPr lang="en-US" sz="8800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</a:rPr>
              <a:t>       ‡</a:t>
            </a:r>
            <a:r>
              <a:rPr lang="en-US" dirty="0" err="1" smtClean="0">
                <a:latin typeface="SutonnyMJ" pitchFamily="2" charset="0"/>
              </a:rPr>
              <a:t>gv</a:t>
            </a:r>
            <a:r>
              <a:rPr lang="en-US" dirty="0" smtClean="0">
                <a:latin typeface="SutonnyMJ" pitchFamily="2" charset="0"/>
              </a:rPr>
              <a:t>: </a:t>
            </a:r>
            <a:r>
              <a:rPr lang="en-US" dirty="0" err="1" smtClean="0">
                <a:latin typeface="SutonnyMJ" pitchFamily="2" charset="0"/>
              </a:rPr>
              <a:t>Kvgvj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DwÏb</a:t>
            </a:r>
            <a:r>
              <a:rPr lang="en-US" dirty="0" smtClean="0">
                <a:latin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</a:rPr>
            </a:br>
            <a:r>
              <a:rPr lang="en-US" dirty="0" smtClean="0">
                <a:latin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</a:rPr>
              <a:t>mnKvix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wkÿK</a:t>
            </a:r>
            <a:r>
              <a:rPr lang="en-US" dirty="0" smtClean="0">
                <a:latin typeface="SutonnyMJ" pitchFamily="2" charset="0"/>
              </a:rPr>
              <a:t>(</a:t>
            </a:r>
            <a:r>
              <a:rPr lang="en-US" dirty="0" err="1" smtClean="0">
                <a:latin typeface="SutonnyMJ" pitchFamily="2" charset="0"/>
              </a:rPr>
              <a:t>MwYZ</a:t>
            </a:r>
            <a:r>
              <a:rPr lang="en-US" dirty="0" smtClean="0">
                <a:latin typeface="SutonnyMJ" pitchFamily="2" charset="0"/>
              </a:rPr>
              <a:t>)</a:t>
            </a:r>
            <a:br>
              <a:rPr lang="en-US" dirty="0" smtClean="0">
                <a:latin typeface="SutonnyMJ" pitchFamily="2" charset="0"/>
              </a:rPr>
            </a:br>
            <a:r>
              <a:rPr lang="en-US" dirty="0" smtClean="0">
                <a:latin typeface="SutonnyMJ" pitchFamily="2" charset="0"/>
              </a:rPr>
              <a:t>kÖxg½j </a:t>
            </a:r>
            <a:r>
              <a:rPr lang="en-US" dirty="0" err="1" smtClean="0">
                <a:latin typeface="SutonnyMJ" pitchFamily="2" charset="0"/>
              </a:rPr>
              <a:t>miKvix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evwjKv</a:t>
            </a:r>
            <a:r>
              <a:rPr lang="en-US" dirty="0" smtClean="0">
                <a:latin typeface="SutonnyMJ" pitchFamily="2" charset="0"/>
              </a:rPr>
              <a:t> D”P </a:t>
            </a:r>
            <a:r>
              <a:rPr lang="en-US" dirty="0" err="1" smtClean="0">
                <a:latin typeface="SutonnyMJ" pitchFamily="2" charset="0"/>
              </a:rPr>
              <a:t>we`¨vjq</a:t>
            </a:r>
            <a:endParaRPr lang="en-US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</a:rPr>
              <a:t>dvb</a:t>
            </a:r>
            <a:r>
              <a:rPr lang="en-US" dirty="0" smtClean="0">
                <a:latin typeface="SutonnyMJ" pitchFamily="2" charset="0"/>
              </a:rPr>
              <a:t>: 01712885501</a:t>
            </a:r>
            <a:endParaRPr lang="en-US" dirty="0"/>
          </a:p>
        </p:txBody>
      </p:sp>
      <p:pic>
        <p:nvPicPr>
          <p:cNvPr id="4" name="Picture 3" descr="0605201419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733800"/>
            <a:ext cx="3048000" cy="2286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FF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9B5F-30F3-42AC-953B-48DF5F5D96BD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de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11500" dirty="0" err="1" smtClean="0">
                <a:latin typeface="SutonnyMJ" pitchFamily="2" charset="0"/>
              </a:rPr>
              <a:t>ab¨ev</a:t>
            </a:r>
            <a:r>
              <a:rPr lang="en-US" sz="11500" dirty="0" smtClean="0">
                <a:latin typeface="SutonnyMJ" pitchFamily="2" charset="0"/>
              </a:rPr>
              <a:t>`</a:t>
            </a:r>
            <a:endParaRPr lang="en-US" sz="11500" dirty="0">
              <a:latin typeface="SutonnyMJ" pitchFamily="2" charset="0"/>
            </a:endParaRPr>
          </a:p>
        </p:txBody>
      </p:sp>
      <p:pic>
        <p:nvPicPr>
          <p:cNvPr id="7" name="Content Placeholder 6" descr="10262222_310804402402364_681062544538406431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52600"/>
            <a:ext cx="8077200" cy="44196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3438-B24D-4865-A27F-77BDA886417D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>
                <a:latin typeface="SutonnyMJ" pitchFamily="2" charset="0"/>
              </a:rPr>
              <a:t>b</a:t>
            </a:r>
            <a:r>
              <a:rPr lang="en-US" dirty="0" err="1" smtClean="0">
                <a:latin typeface="SutonnyMJ" pitchFamily="2" charset="0"/>
              </a:rPr>
              <a:t>x‡Pi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Qwe</a:t>
            </a:r>
            <a:r>
              <a:rPr lang="en-US" dirty="0" smtClean="0">
                <a:latin typeface="SutonnyMJ" pitchFamily="2" charset="0"/>
              </a:rPr>
              <a:t> ¸‡</a:t>
            </a:r>
            <a:r>
              <a:rPr lang="en-US" dirty="0" err="1" smtClean="0">
                <a:latin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jÿ</a:t>
            </a:r>
            <a:r>
              <a:rPr lang="en-US" dirty="0" smtClean="0">
                <a:latin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</a:rPr>
              <a:t>: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A+   B+    C=180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Times New Roman" pitchFamily="18" charset="0"/>
              </a:rPr>
              <a:t>Kx†mi</a:t>
            </a:r>
            <a:r>
              <a:rPr lang="en-US" dirty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†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hvM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Kiv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n‡q‡Q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?       </a:t>
            </a:r>
            <a:endParaRPr lang="en-US" baseline="30000" dirty="0" smtClean="0">
              <a:latin typeface="SutonnyMJ" pitchFamily="2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</a:rPr>
              <a:t>wZbwU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cwigvc‡K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Kx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</a:rPr>
              <a:t> ?   </a:t>
            </a:r>
          </a:p>
          <a:p>
            <a:pPr>
              <a:buNone/>
            </a:pP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066800" y="1828800"/>
            <a:ext cx="2438400" cy="1981200"/>
          </a:xfrm>
          <a:prstGeom prst="triangle">
            <a:avLst/>
          </a:prstGeom>
          <a:solidFill>
            <a:srgbClr val="FF0000"/>
          </a:solidFill>
          <a:ln cap="sq" cmpd="sng">
            <a:solidFill>
              <a:srgbClr val="FF0000"/>
            </a:solidFill>
          </a:ln>
          <a:scene3d>
            <a:camera prst="orthographicFront"/>
            <a:lightRig rig="threePt" dir="t"/>
          </a:scene3d>
          <a:sp3d contourW="12700"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67200" y="1676400"/>
            <a:ext cx="24384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371600"/>
            <a:ext cx="304800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3505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50D8-D0F8-4336-A80A-49D3555404C8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819400" y="4038600"/>
            <a:ext cx="228600" cy="228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19400" y="4267200"/>
            <a:ext cx="304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028700" y="4152900"/>
            <a:ext cx="304800" cy="228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66800" y="4419600"/>
            <a:ext cx="304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828800" y="4191000"/>
            <a:ext cx="228600" cy="228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828800" y="4419600"/>
            <a:ext cx="304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038600" y="4495800"/>
            <a:ext cx="2057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</a:rPr>
              <a:t>wÎf</a:t>
            </a:r>
            <a:r>
              <a:rPr lang="en-US" dirty="0" smtClean="0">
                <a:latin typeface="SutonnyMJ" pitchFamily="2" charset="0"/>
              </a:rPr>
              <a:t>‚‡</a:t>
            </a:r>
            <a:r>
              <a:rPr lang="en-US" dirty="0" err="1" smtClean="0">
                <a:latin typeface="SutonnyMJ" pitchFamily="2" charset="0"/>
              </a:rPr>
              <a:t>Ri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wZbwU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Kv‡Yi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10200" y="5181600"/>
            <a:ext cx="21336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</a:rPr>
              <a:t>wÎ‡KvYwgwZ</a:t>
            </a:r>
            <a:endParaRPr lang="en-US" dirty="0">
              <a:latin typeface="SutonnyMJ" pitchFamily="2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723900" y="2705100"/>
            <a:ext cx="2057400" cy="457200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90600" y="3810000"/>
            <a:ext cx="1143000" cy="304800"/>
          </a:xfrm>
          <a:prstGeom prst="straightConnector1">
            <a:avLst/>
          </a:prstGeom>
          <a:ln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1"/>
          </p:cNvCxnSpPr>
          <p:nvPr/>
        </p:nvCxnSpPr>
        <p:spPr>
          <a:xfrm rot="10800000" flipV="1">
            <a:off x="3352800" y="3689866"/>
            <a:ext cx="228600" cy="272534"/>
          </a:xfrm>
          <a:prstGeom prst="straightConnector1">
            <a:avLst/>
          </a:prstGeom>
          <a:ln cmpd="sng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85800" y="2362200"/>
            <a:ext cx="76200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</a:rPr>
              <a:t>wÎfyR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05400" y="2667000"/>
            <a:ext cx="121920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PZzf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‚©R</a:t>
            </a:r>
            <a:endParaRPr lang="en-US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</a:rPr>
              <a:t>AvR‡Ki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</a:rPr>
              <a:t>cvV</a:t>
            </a:r>
            <a:endParaRPr lang="en-US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          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wÎ‡KvYwgwZ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Sutonn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SutonnyMJ" pitchFamily="2" charset="0"/>
              </a:rPr>
              <a:t>                   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</a:rPr>
              <a:t>Aa¨vq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</a:rPr>
              <a:t> : 8.1</a:t>
            </a:r>
            <a:endParaRPr lang="en-US" dirty="0" smtClean="0">
              <a:solidFill>
                <a:srgbClr val="FF0000"/>
              </a:solidFill>
              <a:latin typeface="SutonnyMJ" pitchFamily="2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wÎ‡KvYwgwZK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myÎvejx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I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AbycvZ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SutonnyMJ" pitchFamily="2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</a:rPr>
              <a:t>              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3B19-F541-47D3-8CF2-7CC53E733A51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263  0.026 -0.07726  0.058 -0.07726  L 0.192 -0.07726  C 0.224 -0.07726  0.25 -0.04263  0.25 0  L 0.25 0.17584  C 0.25 0.21846  0.224 0.25443  0.192 0.25443  L 0.058 0.25443  C 0.026 0.25443  0 0.21846  0 0.17584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bx‡Pi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wÎf‚RwU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jÿ</a:t>
            </a:r>
            <a:r>
              <a:rPr lang="en-US" dirty="0" smtClean="0">
                <a:latin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9600" dirty="0" smtClean="0">
                <a:latin typeface="Times New Roman"/>
                <a:cs typeface="Times New Roman"/>
              </a:rPr>
              <a:t>θ</a:t>
            </a:r>
            <a:r>
              <a:rPr lang="en-US" sz="9600" dirty="0" smtClean="0">
                <a:latin typeface="Times New Roman"/>
                <a:cs typeface="Times New Roman"/>
              </a:rPr>
              <a:t>=</a:t>
            </a:r>
            <a:r>
              <a:rPr lang="el-GR" sz="9600" dirty="0" smtClean="0">
                <a:latin typeface="Times New Roman"/>
                <a:cs typeface="Times New Roman"/>
              </a:rPr>
              <a:t> </a:t>
            </a:r>
            <a:endParaRPr lang="en-US" sz="96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8600" dirty="0" smtClean="0">
                <a:latin typeface="Times New Roman"/>
                <a:cs typeface="Times New Roman"/>
              </a:rPr>
              <a:t>Cos</a:t>
            </a:r>
            <a:r>
              <a:rPr lang="el-GR" sz="8600" dirty="0" smtClean="0">
                <a:latin typeface="Times New Roman"/>
                <a:cs typeface="Times New Roman"/>
              </a:rPr>
              <a:t>θ</a:t>
            </a:r>
            <a:r>
              <a:rPr lang="en-US" sz="8600" dirty="0" smtClean="0">
                <a:latin typeface="Times New Roman"/>
                <a:cs typeface="Times New Roman"/>
              </a:rPr>
              <a:t>=</a:t>
            </a: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11200" dirty="0" smtClean="0">
                <a:latin typeface="Times New Roman"/>
                <a:cs typeface="Times New Roman"/>
              </a:rPr>
              <a:t>Tan</a:t>
            </a:r>
            <a:r>
              <a:rPr lang="el-GR" sz="11200" dirty="0" smtClean="0">
                <a:latin typeface="Times New Roman"/>
                <a:cs typeface="Times New Roman"/>
              </a:rPr>
              <a:t>θ</a:t>
            </a:r>
            <a:r>
              <a:rPr lang="en-US" sz="11200" dirty="0" smtClean="0">
                <a:latin typeface="Times New Roman"/>
                <a:cs typeface="Times New Roman"/>
              </a:rPr>
              <a:t>=</a:t>
            </a:r>
          </a:p>
          <a:p>
            <a:pPr>
              <a:buNone/>
            </a:pPr>
            <a:endParaRPr lang="en-US" sz="112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sz="112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Cosec</a:t>
            </a:r>
            <a:r>
              <a:rPr lang="el-GR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sec</a:t>
            </a:r>
            <a:r>
              <a:rPr lang="el-GR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θ</a:t>
            </a:r>
            <a:r>
              <a:rPr lang="en-US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cot</a:t>
            </a:r>
            <a:r>
              <a:rPr lang="el-GR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θ</a:t>
            </a:r>
            <a:r>
              <a:rPr lang="en-US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nj</a:t>
            </a:r>
            <a:r>
              <a:rPr lang="en-US" sz="11200" dirty="0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Dc‡ii</a:t>
            </a:r>
            <a:r>
              <a:rPr lang="en-US" sz="11200" dirty="0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wZbwU</a:t>
            </a:r>
            <a:r>
              <a:rPr lang="en-US" sz="11200" dirty="0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Abycv‡Zi</a:t>
            </a:r>
            <a:r>
              <a:rPr lang="en-US" sz="11200" dirty="0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wecixZ</a:t>
            </a:r>
            <a:r>
              <a:rPr lang="en-US" sz="11200" dirty="0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AbycvZ</a:t>
            </a:r>
            <a:endParaRPr lang="en-US" sz="112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  </a:t>
            </a: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6EE2-F82B-40A4-8AC0-2CB388F4A5D2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4114800" y="1676400"/>
            <a:ext cx="3505200" cy="2362200"/>
          </a:xfrm>
          <a:prstGeom prst="rtTriangle">
            <a:avLst/>
          </a:prstGeom>
          <a:solidFill>
            <a:srgbClr val="FF0000"/>
          </a:solidFill>
          <a:ln w="38100" cmpd="sng"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114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72400" y="3810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14800" y="3810000"/>
            <a:ext cx="304800" cy="228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3257550" y="2507964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j¤^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4114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</a:rPr>
              <a:t>f‚wg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985119">
            <a:off x="5609474" y="2460187"/>
            <a:ext cx="112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</a:rPr>
              <a:t>AwZf‚R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86600" y="3733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l-GR" dirty="0" smtClean="0">
                <a:latin typeface="Times New Roman"/>
                <a:cs typeface="Times New Roman"/>
              </a:rPr>
              <a:t>θ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2837656" y="2724944"/>
            <a:ext cx="2133600" cy="36512"/>
          </a:xfrm>
          <a:prstGeom prst="straightConnector1">
            <a:avLst/>
          </a:prstGeom>
          <a:ln w="57150" cmpd="sng">
            <a:solidFill>
              <a:srgbClr val="00B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191000" y="4191000"/>
            <a:ext cx="3352800" cy="1588"/>
          </a:xfrm>
          <a:prstGeom prst="straightConnector1">
            <a:avLst/>
          </a:prstGeom>
          <a:ln w="38100"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91000" y="1524000"/>
            <a:ext cx="3124200" cy="21336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0" y="1752600"/>
          <a:ext cx="1066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</a:rPr>
                        <a:t>j¤^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AwZf‚R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2895600"/>
          <a:ext cx="1143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SutonnyMJ" pitchFamily="2" charset="0"/>
                        </a:rPr>
                        <a:t>f‚wg</a:t>
                      </a:r>
                      <a:endParaRPr lang="en-US" sz="2400" dirty="0" smtClean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SutonnyMJ" pitchFamily="2" charset="0"/>
                        </a:rPr>
                        <a:t>AwZf‚R</a:t>
                      </a:r>
                      <a:endParaRPr lang="en-US" sz="2400" dirty="0" smtClean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524000" y="4038600"/>
          <a:ext cx="1066800" cy="10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SutonnyMJ" pitchFamily="2" charset="0"/>
                        </a:rPr>
                        <a:t>j¤^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SutonnyMJ" pitchFamily="2" charset="0"/>
                        </a:rPr>
                        <a:t>f‚wg</a:t>
                      </a:r>
                      <a:endParaRPr lang="en-US" sz="2800" dirty="0" smtClean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AviI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KwZcq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myÎ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sin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dirty="0" smtClean="0">
                <a:latin typeface="Times New Roman"/>
                <a:cs typeface="Times New Roman"/>
              </a:rPr>
              <a:t> + cos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dirty="0" smtClean="0">
                <a:latin typeface="Times New Roman"/>
                <a:cs typeface="Times New Roman"/>
              </a:rPr>
              <a:t> = 1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2. cosec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l-GR" dirty="0" smtClean="0">
                <a:latin typeface="Times New Roman"/>
                <a:cs typeface="Times New Roman"/>
              </a:rPr>
              <a:t> θ</a:t>
            </a:r>
            <a:r>
              <a:rPr lang="en-US" dirty="0" smtClean="0">
                <a:latin typeface="Times New Roman"/>
                <a:cs typeface="Times New Roman"/>
              </a:rPr>
              <a:t> = 1+ cot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l-GR" dirty="0" smtClean="0">
                <a:latin typeface="Times New Roman"/>
                <a:cs typeface="Times New Roman"/>
              </a:rPr>
              <a:t> θ 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3. sec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θ </a:t>
            </a:r>
            <a:r>
              <a:rPr lang="en-US" dirty="0" smtClean="0">
                <a:latin typeface="Times New Roman"/>
                <a:cs typeface="Times New Roman"/>
              </a:rPr>
              <a:t>= 1+ ten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l-GR" dirty="0" smtClean="0">
                <a:latin typeface="Times New Roman"/>
                <a:cs typeface="Times New Roman"/>
              </a:rPr>
              <a:t> θ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q"/>
            </a:pPr>
            <a:r>
              <a:rPr lang="en-US" baseline="30000" dirty="0" smtClean="0">
                <a:latin typeface="Times New Roman"/>
                <a:cs typeface="Times New Roman"/>
              </a:rPr>
              <a:t> sin</a:t>
            </a:r>
            <a:r>
              <a:rPr lang="el-GR" dirty="0" smtClean="0">
                <a:latin typeface="Times New Roman"/>
                <a:cs typeface="Times New Roman"/>
              </a:rPr>
              <a:t> θ</a:t>
            </a:r>
            <a:r>
              <a:rPr lang="en-US" dirty="0" smtClean="0">
                <a:latin typeface="Times New Roman"/>
                <a:cs typeface="Times New Roman"/>
              </a:rPr>
              <a:t> =                             tan</a:t>
            </a:r>
            <a:r>
              <a:rPr lang="el-GR" dirty="0" smtClean="0">
                <a:latin typeface="Times New Roman"/>
                <a:cs typeface="Times New Roman"/>
              </a:rPr>
              <a:t> θ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</a:p>
          <a:p>
            <a:pPr>
              <a:buFont typeface="Wingdings" pitchFamily="2" charset="2"/>
              <a:buChar char="q"/>
            </a:pPr>
            <a:endParaRPr lang="en-US" baseline="30000" dirty="0" smtClean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q"/>
            </a:pPr>
            <a:r>
              <a:rPr lang="en-US" baseline="30000" dirty="0" smtClean="0">
                <a:latin typeface="Times New Roman"/>
                <a:cs typeface="Times New Roman"/>
              </a:rPr>
              <a:t> </a:t>
            </a:r>
            <a:r>
              <a:rPr lang="en-US" baseline="30000" dirty="0" err="1" smtClean="0">
                <a:latin typeface="Times New Roman"/>
                <a:cs typeface="Times New Roman"/>
              </a:rPr>
              <a:t>cos</a:t>
            </a:r>
            <a:r>
              <a:rPr lang="el-GR" dirty="0" smtClean="0">
                <a:latin typeface="Times New Roman"/>
                <a:cs typeface="Times New Roman"/>
              </a:rPr>
              <a:t> θ</a:t>
            </a:r>
            <a:r>
              <a:rPr lang="en-US" dirty="0" smtClean="0">
                <a:latin typeface="Times New Roman"/>
                <a:cs typeface="Times New Roman"/>
              </a:rPr>
              <a:t> =                             cot</a:t>
            </a:r>
            <a:r>
              <a:rPr lang="el-GR" dirty="0" smtClean="0">
                <a:latin typeface="Times New Roman"/>
                <a:cs typeface="Times New Roman"/>
              </a:rPr>
              <a:t> θ</a:t>
            </a:r>
            <a:r>
              <a:rPr lang="en-US" dirty="0" smtClean="0">
                <a:latin typeface="Times New Roman"/>
                <a:cs typeface="Times New Roman"/>
              </a:rPr>
              <a:t> =  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D162-C34F-41EE-A006-BE474A014E24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62200" y="3352800"/>
          <a:ext cx="1143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cosec</a:t>
                      </a:r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0" y="43434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</a:t>
                      </a:r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48400" y="3276600"/>
          <a:ext cx="1066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</a:t>
                      </a:r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cos</a:t>
                      </a:r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248400" y="4343400"/>
          <a:ext cx="1143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cos</a:t>
                      </a:r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</a:t>
                      </a:r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bn-IN" sz="3600" dirty="0" smtClean="0"/>
              <a:t>প্রমাণ কর যে</a:t>
            </a:r>
            <a:r>
              <a:rPr lang="en-US" sz="3600" dirty="0" smtClean="0"/>
              <a:t>(tan</a:t>
            </a:r>
            <a:r>
              <a:rPr lang="el-GR" sz="3600" dirty="0" smtClean="0">
                <a:latin typeface="Times New Roman"/>
                <a:cs typeface="Times New Roman"/>
              </a:rPr>
              <a:t>θ</a:t>
            </a:r>
            <a:r>
              <a:rPr lang="en-US" sz="3600" dirty="0" smtClean="0">
                <a:latin typeface="Times New Roman"/>
                <a:cs typeface="Times New Roman"/>
              </a:rPr>
              <a:t>+sec</a:t>
            </a:r>
            <a:r>
              <a:rPr lang="el-GR" sz="3600" dirty="0" smtClean="0">
                <a:latin typeface="Times New Roman"/>
                <a:cs typeface="Times New Roman"/>
              </a:rPr>
              <a:t>θ</a:t>
            </a:r>
            <a:r>
              <a:rPr lang="en-US" sz="3600" dirty="0" smtClean="0">
                <a:latin typeface="Times New Roman"/>
                <a:cs typeface="Times New Roman"/>
              </a:rPr>
              <a:t>)</a:t>
            </a:r>
            <a:r>
              <a:rPr lang="en-US" sz="3600" baseline="30000" dirty="0" smtClean="0">
                <a:latin typeface="Times New Roman"/>
                <a:cs typeface="Times New Roman"/>
              </a:rPr>
              <a:t>2</a:t>
            </a:r>
            <a:r>
              <a:rPr lang="en-US" sz="3600" dirty="0" smtClean="0">
                <a:latin typeface="Times New Roman"/>
                <a:cs typeface="Times New Roman"/>
              </a:rPr>
              <a:t>=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524000"/>
          <a:ext cx="68580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</a:tblGrid>
              <a:tr h="44958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সমাধান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: </a:t>
                      </a:r>
                    </a:p>
                    <a:p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                L.H.S.=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(tan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+sec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</a:p>
                    <a:p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                    </a:t>
                      </a:r>
                      <a:endParaRPr lang="en-US" baseline="0" dirty="0" smtClean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                        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5469-4372-4F3F-8A11-105E7D249048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867400" y="228600"/>
          <a:ext cx="1600200" cy="109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4127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1+sin</a:t>
                      </a:r>
                      <a:r>
                        <a:rPr lang="el-GR" sz="2800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sz="2800" dirty="0"/>
                    </a:p>
                  </a:txBody>
                  <a:tcPr/>
                </a:tc>
              </a:tr>
              <a:tr h="577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1-cos</a:t>
                      </a:r>
                      <a:r>
                        <a:rPr lang="el-GR" sz="2800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67000" y="2462213"/>
          <a:ext cx="1600200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333440" imgH="2692080" progId="Equation.3">
                  <p:embed/>
                </p:oleObj>
              </mc:Choice>
              <mc:Fallback>
                <p:oleObj name="Equation" r:id="rId3" imgW="1333440" imgH="2692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62213"/>
                        <a:ext cx="1600200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SutonnyMJ" pitchFamily="2" charset="0"/>
              </a:rPr>
              <a:t>1| `</a:t>
            </a:r>
            <a:r>
              <a:rPr lang="en-US" dirty="0" err="1" smtClean="0">
                <a:latin typeface="SutonnyMJ" pitchFamily="2" charset="0"/>
              </a:rPr>
              <a:t>jxq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KvR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3438-B24D-4865-A27F-77BDA886417D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" name="Content Placeholder 8" descr="030220141516-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533400"/>
            <a:ext cx="975360" cy="73152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wP‡Î</a:t>
            </a:r>
            <a:r>
              <a:rPr lang="en-US" dirty="0" smtClean="0">
                <a:latin typeface="SutonnyMJ" pitchFamily="2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Gi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A=90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0 ,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AC = ?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</a:rPr>
              <a:t> 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12" name="Right Triangle 11"/>
          <p:cNvSpPr/>
          <p:nvPr/>
        </p:nvSpPr>
        <p:spPr>
          <a:xfrm>
            <a:off x="3048000" y="2438400"/>
            <a:ext cx="3048000" cy="3352800"/>
          </a:xfrm>
          <a:prstGeom prst="rtTriangle">
            <a:avLst/>
          </a:prstGeom>
          <a:ln w="508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2362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563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563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1219994" y="4114006"/>
            <a:ext cx="3352800" cy="1588"/>
          </a:xfrm>
          <a:prstGeom prst="straightConnector1">
            <a:avLst/>
          </a:prstGeom>
          <a:ln w="762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971800" y="5943600"/>
            <a:ext cx="3124200" cy="1588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3124200" y="2514600"/>
            <a:ext cx="3200400" cy="2895600"/>
          </a:xfrm>
          <a:prstGeom prst="straightConnector1">
            <a:avLst/>
          </a:prstGeom>
          <a:ln w="508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24400" y="3505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SutonnyMJ" pitchFamily="2" charset="0"/>
              </a:rPr>
              <a:t>wg.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</a:t>
            </a:r>
            <a:r>
              <a:rPr lang="en-US" dirty="0" err="1" smtClean="0">
                <a:latin typeface="SutonnyMJ" pitchFamily="2" charset="0"/>
              </a:rPr>
              <a:t>wg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1752600" y="1752600"/>
            <a:ext cx="2286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3581400" y="1600200"/>
          <a:ext cx="241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4" imgW="164880" imgH="152280" progId="Equation.3">
                  <p:embed/>
                </p:oleObj>
              </mc:Choice>
              <mc:Fallback>
                <p:oleObj name="Equation" r:id="rId4" imgW="164880" imgH="152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600200"/>
                        <a:ext cx="241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5410200" y="1676400"/>
          <a:ext cx="762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8" imgW="507960" imgH="177480" progId="Equation.3">
                  <p:embed/>
                </p:oleObj>
              </mc:Choice>
              <mc:Fallback>
                <p:oleObj name="Equation" r:id="rId8" imgW="50796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676400"/>
                        <a:ext cx="762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114800" y="34290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10" imgW="114120" imgH="215640" progId="Equation.3">
                  <p:embed/>
                </p:oleObj>
              </mc:Choice>
              <mc:Fallback>
                <p:oleObj name="Equation" r:id="rId10" imgW="11412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4290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</a:rPr>
              <a:t>?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8700" dirty="0" smtClean="0"/>
              <a:t>    </a:t>
            </a:r>
            <a:r>
              <a:rPr lang="en-US" sz="287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  <a:endParaRPr lang="en-US" sz="287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3438-B24D-4865-A27F-77BDA886417D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SutonnyMJ" pitchFamily="2" charset="0"/>
              </a:rPr>
              <a:t>     </a:t>
            </a:r>
            <a:r>
              <a:rPr lang="en-US" sz="7300" dirty="0" err="1" smtClean="0">
                <a:latin typeface="SutonnyMJ" pitchFamily="2" charset="0"/>
              </a:rPr>
              <a:t>evwoi</a:t>
            </a:r>
            <a:r>
              <a:rPr lang="en-US" sz="7300" dirty="0" smtClean="0">
                <a:latin typeface="SutonnyMJ" pitchFamily="2" charset="0"/>
              </a:rPr>
              <a:t> </a:t>
            </a:r>
            <a:r>
              <a:rPr lang="en-US" sz="7300" dirty="0" err="1" smtClean="0">
                <a:latin typeface="SutonnyMJ" pitchFamily="2" charset="0"/>
              </a:rPr>
              <a:t>KvR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3438-B24D-4865-A27F-77BDA886417D}" type="datetime1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Content Placeholder 6" descr="10177290_689434174450675_7310579766809996580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00800" y="152400"/>
            <a:ext cx="1600200" cy="14478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FFFF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cÖgvb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Ki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†h,</a:t>
            </a:r>
          </a:p>
          <a:p>
            <a:endParaRPr lang="en-US" dirty="0" smtClean="0">
              <a:latin typeface="SutonnyMJ" pitchFamily="2" charset="0"/>
              <a:cs typeface="Times New Roman" pitchFamily="18" charset="0"/>
            </a:endParaRPr>
          </a:p>
          <a:p>
            <a:endParaRPr lang="en-US" dirty="0" smtClean="0">
              <a:latin typeface="SutonnyMJ" pitchFamily="2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Times New Roman" pitchFamily="18" charset="0"/>
              </a:rPr>
              <a:t>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443789" y="2438400"/>
          <a:ext cx="3890211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4" imgW="1523880" imgH="482400" progId="Equation.3">
                  <p:embed/>
                </p:oleObj>
              </mc:Choice>
              <mc:Fallback>
                <p:oleObj name="Equation" r:id="rId4" imgW="15238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789" y="2438400"/>
                        <a:ext cx="3890211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981200" y="3886200"/>
          <a:ext cx="2209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6" imgW="1536480" imgH="444240" progId="Equation.3">
                  <p:embed/>
                </p:oleObj>
              </mc:Choice>
              <mc:Fallback>
                <p:oleObj name="Equation" r:id="rId6" imgW="153648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86200"/>
                        <a:ext cx="22098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253</Words>
  <Application>Microsoft Office PowerPoint</Application>
  <PresentationFormat>On-screen Show (4:3)</PresentationFormat>
  <Paragraphs>131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cwiwPwZ</vt:lpstr>
      <vt:lpstr>bx‡Pi Qwe ¸‡jv jÿ¨ Ki:</vt:lpstr>
      <vt:lpstr>  AvR‡Ki cvV</vt:lpstr>
      <vt:lpstr>bx‡Pi wÎf‚RwU jÿ¨ Ki:</vt:lpstr>
      <vt:lpstr>AviI KwZcq myÎ</vt:lpstr>
      <vt:lpstr>প্রমাণ কর যে(tanθ+secθ)2=</vt:lpstr>
      <vt:lpstr>1| `jxq KvR</vt:lpstr>
      <vt:lpstr> †Kvb cÖkœ?</vt:lpstr>
      <vt:lpstr>     evwoi KvR</vt:lpstr>
      <vt:lpstr>ab¨ev`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sgghs</dc:creator>
  <cp:lastModifiedBy>TSS</cp:lastModifiedBy>
  <cp:revision>96</cp:revision>
  <dcterms:created xsi:type="dcterms:W3CDTF">2014-05-24T02:29:24Z</dcterms:created>
  <dcterms:modified xsi:type="dcterms:W3CDTF">2015-08-31T03:09:43Z</dcterms:modified>
</cp:coreProperties>
</file>