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2" r:id="rId2"/>
    <p:sldId id="257" r:id="rId3"/>
    <p:sldId id="258" r:id="rId4"/>
    <p:sldId id="259" r:id="rId5"/>
    <p:sldId id="260" r:id="rId6"/>
    <p:sldId id="261" r:id="rId7"/>
    <p:sldId id="263" r:id="rId8"/>
    <p:sldId id="265" r:id="rId9"/>
    <p:sldId id="264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3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34161D-52C9-461F-BED8-D7304BCC8520}" type="datetimeFigureOut">
              <a:rPr lang="en-US" smtClean="0"/>
              <a:pPr/>
              <a:t>8/31/2015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716D1E-9D59-4810-88EF-6E4A346B9A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6111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716D1E-9D59-4810-88EF-6E4A346B9AC9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12B0F-A427-4C11-B65F-A7731EF2D108}" type="datetime1">
              <a:rPr lang="en-US" smtClean="0"/>
              <a:pPr/>
              <a:t>8/31/2015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E8B60-8E44-40D1-A6A6-AF162670C5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F7A4D-F4DD-4D8F-B81A-BFA2E9F93F77}" type="datetime1">
              <a:rPr lang="en-US" smtClean="0"/>
              <a:pPr/>
              <a:t>8/31/2015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E8B60-8E44-40D1-A6A6-AF162670C5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22A47-1EEF-45E2-B2A1-4A7401A35BF1}" type="datetime1">
              <a:rPr lang="en-US" smtClean="0"/>
              <a:pPr/>
              <a:t>8/31/2015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E8B60-8E44-40D1-A6A6-AF162670C5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33438-B24D-4865-A27F-77BDA886417D}" type="datetime1">
              <a:rPr lang="en-US" smtClean="0"/>
              <a:pPr/>
              <a:t>8/31/2015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E8B60-8E44-40D1-A6A6-AF162670C5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0DC0-10C4-41EB-A197-D88AE80E19EF}" type="datetime1">
              <a:rPr lang="en-US" smtClean="0"/>
              <a:pPr/>
              <a:t>8/31/2015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E8B60-8E44-40D1-A6A6-AF162670C5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AC1C7-80E8-47B2-9D1A-A5661E71DF7B}" type="datetime1">
              <a:rPr lang="en-US" smtClean="0"/>
              <a:pPr/>
              <a:t>8/31/2015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E8B60-8E44-40D1-A6A6-AF162670C5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DE5BE-BFFA-4F3E-9E95-0DA0ED8433E1}" type="datetime1">
              <a:rPr lang="en-US" smtClean="0"/>
              <a:pPr/>
              <a:t>8/31/2015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E8B60-8E44-40D1-A6A6-AF162670C5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A99F2-5D13-4B25-9B9A-C390B29DF122}" type="datetime1">
              <a:rPr lang="en-US" smtClean="0"/>
              <a:pPr/>
              <a:t>8/31/2015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E8B60-8E44-40D1-A6A6-AF162670C5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B7722-F471-4EA2-8BD5-E8E45511BC50}" type="datetime1">
              <a:rPr lang="en-US" smtClean="0"/>
              <a:pPr/>
              <a:t>8/31/2015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E8B60-8E44-40D1-A6A6-AF162670C5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1AB5D-0689-46F2-ACBB-723B99057C2D}" type="datetime1">
              <a:rPr lang="en-US" smtClean="0"/>
              <a:pPr/>
              <a:t>8/31/2015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E8B60-8E44-40D1-A6A6-AF162670C5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6B7C1-2DBA-4312-B46E-8FC5DBA1B6E2}" type="datetime1">
              <a:rPr lang="en-US" smtClean="0"/>
              <a:pPr/>
              <a:t>8/31/2015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E8B60-8E44-40D1-A6A6-AF162670C5A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908311-E238-44B3-A5AC-AF94CE3C786C}" type="datetime1">
              <a:rPr lang="en-US" smtClean="0"/>
              <a:pPr/>
              <a:t>8/31/2015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4E8B60-8E44-40D1-A6A6-AF162670C5A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6.jpeg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4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371600"/>
          </a:xfrm>
          <a:solidFill>
            <a:srgbClr val="7030A0"/>
          </a:solidFill>
        </p:spPr>
        <p:txBody>
          <a:bodyPr>
            <a:noAutofit/>
          </a:bodyPr>
          <a:lstStyle/>
          <a:p>
            <a:r>
              <a:rPr lang="en-US" sz="8800" dirty="0" err="1" smtClean="0">
                <a:latin typeface="SutonnyMJ" pitchFamily="2" charset="0"/>
              </a:rPr>
              <a:t>cwiwPwZ</a:t>
            </a:r>
            <a:endParaRPr lang="en-US" sz="8800" dirty="0">
              <a:latin typeface="SutonnyMJ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  <a:solidFill>
            <a:srgbClr val="92D050"/>
          </a:solidFill>
        </p:spPr>
        <p:txBody>
          <a:bodyPr/>
          <a:lstStyle/>
          <a:p>
            <a:pPr>
              <a:buNone/>
            </a:pPr>
            <a:r>
              <a:rPr lang="en-US" dirty="0" smtClean="0">
                <a:latin typeface="SutonnyMJ" pitchFamily="2" charset="0"/>
              </a:rPr>
              <a:t>       ‡</a:t>
            </a:r>
            <a:r>
              <a:rPr lang="en-US" dirty="0" err="1" smtClean="0">
                <a:latin typeface="SutonnyMJ" pitchFamily="2" charset="0"/>
              </a:rPr>
              <a:t>gv</a:t>
            </a:r>
            <a:r>
              <a:rPr lang="en-US" dirty="0" smtClean="0">
                <a:latin typeface="SutonnyMJ" pitchFamily="2" charset="0"/>
              </a:rPr>
              <a:t>: </a:t>
            </a:r>
            <a:r>
              <a:rPr lang="en-US" dirty="0" err="1" smtClean="0">
                <a:latin typeface="SutonnyMJ" pitchFamily="2" charset="0"/>
              </a:rPr>
              <a:t>Kvgvj</a:t>
            </a:r>
            <a:r>
              <a:rPr lang="en-US" dirty="0" smtClean="0">
                <a:latin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</a:rPr>
              <a:t>DwÏb</a:t>
            </a:r>
            <a:r>
              <a:rPr lang="en-US" dirty="0" smtClean="0">
                <a:latin typeface="SutonnyMJ" pitchFamily="2" charset="0"/>
              </a:rPr>
              <a:t/>
            </a:r>
            <a:br>
              <a:rPr lang="en-US" dirty="0" smtClean="0">
                <a:latin typeface="SutonnyMJ" pitchFamily="2" charset="0"/>
              </a:rPr>
            </a:br>
            <a:r>
              <a:rPr lang="en-US" dirty="0" smtClean="0">
                <a:latin typeface="SutonnyMJ" pitchFamily="2" charset="0"/>
              </a:rPr>
              <a:t>  </a:t>
            </a:r>
            <a:r>
              <a:rPr lang="en-US" dirty="0" err="1" smtClean="0">
                <a:latin typeface="SutonnyMJ" pitchFamily="2" charset="0"/>
              </a:rPr>
              <a:t>mnKvix</a:t>
            </a:r>
            <a:r>
              <a:rPr lang="en-US" dirty="0" smtClean="0">
                <a:latin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</a:rPr>
              <a:t>wkÿK</a:t>
            </a:r>
            <a:r>
              <a:rPr lang="en-US" dirty="0" smtClean="0">
                <a:latin typeface="SutonnyMJ" pitchFamily="2" charset="0"/>
              </a:rPr>
              <a:t>(</a:t>
            </a:r>
            <a:r>
              <a:rPr lang="en-US" dirty="0" err="1" smtClean="0">
                <a:latin typeface="SutonnyMJ" pitchFamily="2" charset="0"/>
              </a:rPr>
              <a:t>MwYZ</a:t>
            </a:r>
            <a:r>
              <a:rPr lang="en-US" dirty="0" smtClean="0">
                <a:latin typeface="SutonnyMJ" pitchFamily="2" charset="0"/>
              </a:rPr>
              <a:t>)</a:t>
            </a:r>
            <a:br>
              <a:rPr lang="en-US" dirty="0" smtClean="0">
                <a:latin typeface="SutonnyMJ" pitchFamily="2" charset="0"/>
              </a:rPr>
            </a:br>
            <a:r>
              <a:rPr lang="en-US" dirty="0" smtClean="0">
                <a:latin typeface="SutonnyMJ" pitchFamily="2" charset="0"/>
              </a:rPr>
              <a:t>kÖxg½j </a:t>
            </a:r>
            <a:r>
              <a:rPr lang="en-US" dirty="0" err="1" smtClean="0">
                <a:latin typeface="SutonnyMJ" pitchFamily="2" charset="0"/>
              </a:rPr>
              <a:t>miKvix</a:t>
            </a:r>
            <a:r>
              <a:rPr lang="en-US" dirty="0" smtClean="0">
                <a:latin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</a:rPr>
              <a:t>evwjKv</a:t>
            </a:r>
            <a:r>
              <a:rPr lang="en-US" dirty="0" smtClean="0">
                <a:latin typeface="SutonnyMJ" pitchFamily="2" charset="0"/>
              </a:rPr>
              <a:t> D”P </a:t>
            </a:r>
            <a:r>
              <a:rPr lang="en-US" dirty="0" err="1" smtClean="0">
                <a:latin typeface="SutonnyMJ" pitchFamily="2" charset="0"/>
              </a:rPr>
              <a:t>we`¨vjq</a:t>
            </a:r>
            <a:endParaRPr lang="en-US" dirty="0" smtClean="0">
              <a:latin typeface="SutonnyMJ" pitchFamily="2" charset="0"/>
            </a:endParaRPr>
          </a:p>
          <a:p>
            <a:pPr>
              <a:buNone/>
            </a:pPr>
            <a:r>
              <a:rPr lang="en-US" dirty="0" smtClean="0">
                <a:latin typeface="SutonnyMJ" pitchFamily="2" charset="0"/>
              </a:rPr>
              <a:t>‡</a:t>
            </a:r>
            <a:r>
              <a:rPr lang="en-US" dirty="0" err="1" smtClean="0">
                <a:latin typeface="SutonnyMJ" pitchFamily="2" charset="0"/>
              </a:rPr>
              <a:t>dvb</a:t>
            </a:r>
            <a:r>
              <a:rPr lang="en-US" dirty="0" smtClean="0">
                <a:latin typeface="SutonnyMJ" pitchFamily="2" charset="0"/>
              </a:rPr>
              <a:t>: 01712885501</a:t>
            </a:r>
            <a:endParaRPr lang="en-US" dirty="0"/>
          </a:p>
        </p:txBody>
      </p:sp>
      <p:pic>
        <p:nvPicPr>
          <p:cNvPr id="4" name="Picture 3" descr="06052014198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67200" y="3733800"/>
            <a:ext cx="3048000" cy="2286000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FF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09B5F-30F3-42AC-953B-48DF5F5D96BD}" type="datetime1">
              <a:rPr lang="en-US" smtClean="0"/>
              <a:pPr/>
              <a:t>8/31/2015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E8B60-8E44-40D1-A6A6-AF162670C5A6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3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6" decel="50000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>
            <a:noAutofit/>
          </a:bodyPr>
          <a:lstStyle/>
          <a:p>
            <a:r>
              <a:rPr lang="en-US" sz="11500" dirty="0" err="1" smtClean="0">
                <a:latin typeface="SutonnyMJ" pitchFamily="2" charset="0"/>
              </a:rPr>
              <a:t>ab¨ev</a:t>
            </a:r>
            <a:r>
              <a:rPr lang="en-US" sz="11500" dirty="0" smtClean="0">
                <a:latin typeface="SutonnyMJ" pitchFamily="2" charset="0"/>
              </a:rPr>
              <a:t>`</a:t>
            </a:r>
            <a:endParaRPr lang="en-US" sz="11500" dirty="0">
              <a:latin typeface="SutonnyMJ" pitchFamily="2" charset="0"/>
            </a:endParaRPr>
          </a:p>
        </p:txBody>
      </p:sp>
      <p:pic>
        <p:nvPicPr>
          <p:cNvPr id="7" name="Content Placeholder 6" descr="10262222_310804402402364_6810625445384064310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752600"/>
            <a:ext cx="8077200" cy="4419600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33438-B24D-4865-A27F-77BDA886417D}" type="datetime1">
              <a:rPr lang="en-US" smtClean="0"/>
              <a:pPr/>
              <a:t>8/31/2015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E8B60-8E44-40D1-A6A6-AF162670C5A6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11" dur="1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en-US" dirty="0" err="1">
                <a:latin typeface="SutonnyMJ" pitchFamily="2" charset="0"/>
              </a:rPr>
              <a:t>b</a:t>
            </a:r>
            <a:r>
              <a:rPr lang="en-US" dirty="0" err="1" smtClean="0">
                <a:latin typeface="SutonnyMJ" pitchFamily="2" charset="0"/>
              </a:rPr>
              <a:t>x‡Pi</a:t>
            </a:r>
            <a:r>
              <a:rPr lang="en-US" dirty="0" smtClean="0">
                <a:latin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</a:rPr>
              <a:t>Qwe</a:t>
            </a:r>
            <a:r>
              <a:rPr lang="en-US" dirty="0" smtClean="0">
                <a:latin typeface="SutonnyMJ" pitchFamily="2" charset="0"/>
              </a:rPr>
              <a:t> ¸‡</a:t>
            </a:r>
            <a:r>
              <a:rPr lang="en-US" dirty="0" err="1" smtClean="0">
                <a:latin typeface="SutonnyMJ" pitchFamily="2" charset="0"/>
              </a:rPr>
              <a:t>jv</a:t>
            </a:r>
            <a:r>
              <a:rPr lang="en-US" dirty="0" smtClean="0">
                <a:latin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</a:rPr>
              <a:t>jÿ</a:t>
            </a:r>
            <a:r>
              <a:rPr lang="en-US" dirty="0" smtClean="0">
                <a:latin typeface="SutonnyMJ" pitchFamily="2" charset="0"/>
              </a:rPr>
              <a:t>¨ </a:t>
            </a:r>
            <a:r>
              <a:rPr lang="en-US" dirty="0" err="1" smtClean="0">
                <a:latin typeface="SutonnyMJ" pitchFamily="2" charset="0"/>
              </a:rPr>
              <a:t>Ki</a:t>
            </a:r>
            <a:r>
              <a:rPr lang="en-US" dirty="0" smtClean="0">
                <a:latin typeface="SutonnyMJ" pitchFamily="2" charset="0"/>
              </a:rPr>
              <a:t>:</a:t>
            </a:r>
            <a:endParaRPr lang="en-US" dirty="0">
              <a:latin typeface="SutonnyMJ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  <a:solidFill>
            <a:srgbClr val="0070C0"/>
          </a:solidFill>
        </p:spPr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A+   B+    C=180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SutonnyMJ" pitchFamily="2" charset="0"/>
                <a:cs typeface="Times New Roman" pitchFamily="18" charset="0"/>
              </a:rPr>
              <a:t>Kx†mi</a:t>
            </a:r>
            <a:r>
              <a:rPr lang="en-US" dirty="0">
                <a:latin typeface="SutonnyMJ" pitchFamily="2" charset="0"/>
                <a:cs typeface="Times New Roman" pitchFamily="18" charset="0"/>
              </a:rPr>
              <a:t> </a:t>
            </a:r>
            <a:r>
              <a:rPr lang="en-US" dirty="0" smtClean="0">
                <a:latin typeface="SutonnyMJ" pitchFamily="2" charset="0"/>
                <a:cs typeface="Times New Roman" pitchFamily="18" charset="0"/>
              </a:rPr>
              <a:t>†</a:t>
            </a:r>
            <a:r>
              <a:rPr lang="en-US" dirty="0" err="1" smtClean="0">
                <a:latin typeface="SutonnyMJ" pitchFamily="2" charset="0"/>
                <a:cs typeface="Times New Roman" pitchFamily="18" charset="0"/>
              </a:rPr>
              <a:t>hvM</a:t>
            </a:r>
            <a:r>
              <a:rPr lang="en-US" dirty="0" smtClean="0">
                <a:latin typeface="SutonnyMJ" pitchFamily="2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SutonnyMJ" pitchFamily="2" charset="0"/>
                <a:cs typeface="Times New Roman" pitchFamily="18" charset="0"/>
              </a:rPr>
              <a:t>Kiv</a:t>
            </a:r>
            <a:r>
              <a:rPr lang="en-US" dirty="0" smtClean="0">
                <a:latin typeface="SutonnyMJ" pitchFamily="2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SutonnyMJ" pitchFamily="2" charset="0"/>
                <a:cs typeface="Times New Roman" pitchFamily="18" charset="0"/>
              </a:rPr>
              <a:t>n‡q‡Q</a:t>
            </a:r>
            <a:r>
              <a:rPr lang="en-US" dirty="0" smtClean="0">
                <a:latin typeface="SutonnyMJ" pitchFamily="2" charset="0"/>
                <a:cs typeface="Times New Roman" pitchFamily="18" charset="0"/>
              </a:rPr>
              <a:t>?       </a:t>
            </a:r>
            <a:endParaRPr lang="en-US" baseline="30000" dirty="0" smtClean="0">
              <a:latin typeface="SutonnyMJ" pitchFamily="2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SutonnyMJ" pitchFamily="2" charset="0"/>
              </a:rPr>
              <a:t>wZbwU</a:t>
            </a:r>
            <a:r>
              <a:rPr lang="en-US" dirty="0" smtClean="0">
                <a:latin typeface="SutonnyMJ" pitchFamily="2" charset="0"/>
              </a:rPr>
              <a:t> †</a:t>
            </a:r>
            <a:r>
              <a:rPr lang="en-US" dirty="0" err="1" smtClean="0">
                <a:latin typeface="SutonnyMJ" pitchFamily="2" charset="0"/>
              </a:rPr>
              <a:t>Kv‡Yi</a:t>
            </a:r>
            <a:r>
              <a:rPr lang="en-US" dirty="0" smtClean="0">
                <a:latin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</a:rPr>
              <a:t>cwigvc‡K</a:t>
            </a:r>
            <a:r>
              <a:rPr lang="en-US" dirty="0" smtClean="0">
                <a:latin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</a:rPr>
              <a:t>Kx</a:t>
            </a:r>
            <a:r>
              <a:rPr lang="en-US" dirty="0" smtClean="0">
                <a:latin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</a:rPr>
              <a:t>e‡j</a:t>
            </a:r>
            <a:r>
              <a:rPr lang="en-US" dirty="0" smtClean="0">
                <a:latin typeface="SutonnyMJ" pitchFamily="2" charset="0"/>
              </a:rPr>
              <a:t> ?   </a:t>
            </a:r>
          </a:p>
          <a:p>
            <a:pPr>
              <a:buNone/>
            </a:pPr>
            <a:endParaRPr lang="en-US" baseline="30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Isosceles Triangle 3"/>
          <p:cNvSpPr/>
          <p:nvPr/>
        </p:nvSpPr>
        <p:spPr>
          <a:xfrm>
            <a:off x="1066800" y="1828800"/>
            <a:ext cx="2438400" cy="1981200"/>
          </a:xfrm>
          <a:prstGeom prst="triangle">
            <a:avLst/>
          </a:prstGeom>
          <a:solidFill>
            <a:srgbClr val="FF0000"/>
          </a:solidFill>
          <a:ln cap="sq" cmpd="sng">
            <a:solidFill>
              <a:srgbClr val="FF0000"/>
            </a:solidFill>
          </a:ln>
          <a:scene3d>
            <a:camera prst="orthographicFront"/>
            <a:lightRig rig="threePt" dir="t"/>
          </a:scene3d>
          <a:sp3d contourW="12700">
            <a:contourClr>
              <a:srgbClr val="FF0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267200" y="1676400"/>
            <a:ext cx="2438400" cy="838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33600" y="1371600"/>
            <a:ext cx="304800" cy="369332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" y="35814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81400" y="35052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A50D8-D0F8-4336-A80A-49D3555404C8}" type="datetime1">
              <a:rPr lang="en-US" smtClean="0"/>
              <a:pPr/>
              <a:t>8/31/2015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E8B60-8E44-40D1-A6A6-AF162670C5A6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 rot="5400000">
            <a:off x="2819400" y="4038600"/>
            <a:ext cx="228600" cy="22860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2819400" y="4267200"/>
            <a:ext cx="304800" cy="1588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1028700" y="4152900"/>
            <a:ext cx="304800" cy="22860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1066800" y="4419600"/>
            <a:ext cx="304800" cy="1588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1828800" y="4191000"/>
            <a:ext cx="228600" cy="22860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1828800" y="4419600"/>
            <a:ext cx="304800" cy="1588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4038600" y="4495800"/>
            <a:ext cx="2057400" cy="533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SutonnyMJ" pitchFamily="2" charset="0"/>
              </a:rPr>
              <a:t>wÎf</a:t>
            </a:r>
            <a:r>
              <a:rPr lang="en-US" dirty="0" smtClean="0">
                <a:latin typeface="SutonnyMJ" pitchFamily="2" charset="0"/>
              </a:rPr>
              <a:t>‚‡</a:t>
            </a:r>
            <a:r>
              <a:rPr lang="en-US" dirty="0" err="1" smtClean="0">
                <a:latin typeface="SutonnyMJ" pitchFamily="2" charset="0"/>
              </a:rPr>
              <a:t>Ri</a:t>
            </a:r>
            <a:r>
              <a:rPr lang="en-US" dirty="0" smtClean="0">
                <a:latin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</a:rPr>
              <a:t>wZbwU</a:t>
            </a:r>
            <a:r>
              <a:rPr lang="en-US" dirty="0" smtClean="0">
                <a:latin typeface="SutonnyMJ" pitchFamily="2" charset="0"/>
              </a:rPr>
              <a:t> †</a:t>
            </a:r>
            <a:r>
              <a:rPr lang="en-US" dirty="0" err="1" smtClean="0">
                <a:latin typeface="SutonnyMJ" pitchFamily="2" charset="0"/>
              </a:rPr>
              <a:t>Kv‡Yi</a:t>
            </a:r>
            <a:endParaRPr lang="en-US" dirty="0">
              <a:latin typeface="SutonnyMJ" pitchFamily="2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410200" y="5181600"/>
            <a:ext cx="2133600" cy="533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SutonnyMJ" pitchFamily="2" charset="0"/>
              </a:rPr>
              <a:t>wÎ‡KvYwgwZ</a:t>
            </a:r>
            <a:endParaRPr lang="en-US" dirty="0">
              <a:latin typeface="SutonnyMJ" pitchFamily="2" charset="0"/>
            </a:endParaRPr>
          </a:p>
        </p:txBody>
      </p:sp>
      <p:cxnSp>
        <p:nvCxnSpPr>
          <p:cNvPr id="33" name="Straight Arrow Connector 32"/>
          <p:cNvCxnSpPr/>
          <p:nvPr/>
        </p:nvCxnSpPr>
        <p:spPr>
          <a:xfrm rot="5400000">
            <a:off x="723900" y="2705100"/>
            <a:ext cx="2057400" cy="457200"/>
          </a:xfrm>
          <a:prstGeom prst="straightConnector1">
            <a:avLst/>
          </a:prstGeom>
          <a:ln cmpd="sng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990600" y="3810000"/>
            <a:ext cx="1143000" cy="304800"/>
          </a:xfrm>
          <a:prstGeom prst="straightConnector1">
            <a:avLst/>
          </a:prstGeom>
          <a:ln cmpd="sng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8" idx="1"/>
          </p:cNvCxnSpPr>
          <p:nvPr/>
        </p:nvCxnSpPr>
        <p:spPr>
          <a:xfrm rot="10800000" flipV="1">
            <a:off x="3352800" y="3689866"/>
            <a:ext cx="228600" cy="272534"/>
          </a:xfrm>
          <a:prstGeom prst="straightConnector1">
            <a:avLst/>
          </a:prstGeom>
          <a:ln cmpd="sng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685800" y="2362200"/>
            <a:ext cx="762000" cy="36933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err="1" smtClean="0">
                <a:latin typeface="SutonnyMJ" pitchFamily="2" charset="0"/>
              </a:rPr>
              <a:t>wÎfyR</a:t>
            </a:r>
            <a:endParaRPr lang="en-US" dirty="0">
              <a:latin typeface="SutonnyMJ" pitchFamily="2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105400" y="2667000"/>
            <a:ext cx="1219200" cy="36933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tx1"/>
                </a:solidFill>
                <a:latin typeface="SutonnyMJ" pitchFamily="2" charset="0"/>
              </a:rPr>
              <a:t>PZzf</a:t>
            </a:r>
            <a:r>
              <a:rPr lang="en-US" dirty="0" smtClean="0">
                <a:solidFill>
                  <a:schemeClr val="tx1"/>
                </a:solidFill>
                <a:latin typeface="SutonnyMJ" pitchFamily="2" charset="0"/>
              </a:rPr>
              <a:t>‚©R</a:t>
            </a:r>
            <a:endParaRPr lang="en-US" dirty="0">
              <a:solidFill>
                <a:schemeClr val="tx1"/>
              </a:solidFill>
              <a:latin typeface="Sutonny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25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3" dur="25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4" dur="25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50" autoRev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3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2"/>
                                            </p:cond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3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 smtClean="0">
                <a:solidFill>
                  <a:srgbClr val="FF0000"/>
                </a:solidFill>
                <a:latin typeface="SutonnyMJ" pitchFamily="2" charset="0"/>
              </a:rPr>
              <a:t>  </a:t>
            </a:r>
            <a:r>
              <a:rPr lang="en-US" dirty="0" err="1" smtClean="0">
                <a:solidFill>
                  <a:srgbClr val="FF0000"/>
                </a:solidFill>
                <a:latin typeface="SutonnyMJ" pitchFamily="2" charset="0"/>
              </a:rPr>
              <a:t>AvR‡Ki</a:t>
            </a:r>
            <a:r>
              <a:rPr lang="en-US" dirty="0" smtClean="0">
                <a:solidFill>
                  <a:srgbClr val="FF0000"/>
                </a:solidFill>
                <a:latin typeface="SutonnyMJ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SutonnyMJ" pitchFamily="2" charset="0"/>
              </a:rPr>
              <a:t>cvV</a:t>
            </a:r>
            <a:endParaRPr lang="en-US" dirty="0">
              <a:solidFill>
                <a:srgbClr val="FF0000"/>
              </a:solidFill>
              <a:latin typeface="SutonnyMJ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002060"/>
                </a:solidFill>
                <a:latin typeface="SutonnyMJ" pitchFamily="2" charset="0"/>
              </a:rPr>
              <a:t>                   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</a:rPr>
              <a:t> </a:t>
            </a:r>
            <a:r>
              <a:rPr lang="en-US" sz="5400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</a:rPr>
              <a:t>wÎ‡KvYwgwZ</a:t>
            </a:r>
            <a:endParaRPr lang="en-US" dirty="0" smtClean="0">
              <a:solidFill>
                <a:schemeClr val="accent6">
                  <a:lumMod val="75000"/>
                </a:schemeClr>
              </a:solidFill>
              <a:latin typeface="SutonnyMJ" pitchFamily="2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dirty="0" smtClean="0">
                <a:latin typeface="SutonnyMJ" pitchFamily="2" charset="0"/>
              </a:rPr>
              <a:t>                    </a:t>
            </a:r>
            <a:r>
              <a:rPr lang="en-US" sz="5400" dirty="0" err="1" smtClean="0">
                <a:solidFill>
                  <a:srgbClr val="FF0000"/>
                </a:solidFill>
                <a:latin typeface="SutonnyMJ" pitchFamily="2" charset="0"/>
              </a:rPr>
              <a:t>Aa¨vq</a:t>
            </a:r>
            <a:r>
              <a:rPr lang="en-US" sz="5400" dirty="0" smtClean="0">
                <a:solidFill>
                  <a:srgbClr val="FF0000"/>
                </a:solidFill>
                <a:latin typeface="SutonnyMJ" pitchFamily="2" charset="0"/>
              </a:rPr>
              <a:t> : 8.1</a:t>
            </a:r>
            <a:endParaRPr lang="en-US" dirty="0" smtClean="0">
              <a:solidFill>
                <a:srgbClr val="FF0000"/>
              </a:solidFill>
              <a:latin typeface="SutonnyMJ" pitchFamily="2" charset="0"/>
            </a:endParaRPr>
          </a:p>
          <a:p>
            <a:pPr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</a:rPr>
              <a:t> </a:t>
            </a:r>
            <a:r>
              <a:rPr lang="en-US" sz="6000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</a:rPr>
              <a:t>wÎ‡KvYwgwZK</a:t>
            </a:r>
            <a:r>
              <a:rPr lang="en-US" sz="6000" dirty="0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</a:rPr>
              <a:t> </a:t>
            </a:r>
            <a:r>
              <a:rPr lang="en-US" sz="6000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</a:rPr>
              <a:t>myÎvejx</a:t>
            </a:r>
            <a:r>
              <a:rPr lang="en-US" sz="6000" dirty="0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</a:rPr>
              <a:t> I </a:t>
            </a:r>
            <a:r>
              <a:rPr lang="en-US" sz="6000" dirty="0" err="1" smtClean="0">
                <a:solidFill>
                  <a:schemeClr val="accent6">
                    <a:lumMod val="75000"/>
                  </a:schemeClr>
                </a:solidFill>
                <a:latin typeface="SutonnyMJ" pitchFamily="2" charset="0"/>
              </a:rPr>
              <a:t>AbycvZ</a:t>
            </a:r>
            <a:endParaRPr lang="en-US" dirty="0" smtClean="0">
              <a:solidFill>
                <a:schemeClr val="accent6">
                  <a:lumMod val="75000"/>
                </a:schemeClr>
              </a:solidFill>
              <a:latin typeface="SutonnyMJ" pitchFamily="2" charset="0"/>
            </a:endParaRPr>
          </a:p>
          <a:p>
            <a:pPr>
              <a:buNone/>
            </a:pPr>
            <a:endParaRPr lang="en-US" dirty="0" smtClean="0">
              <a:solidFill>
                <a:srgbClr val="FF0000"/>
              </a:solidFill>
              <a:latin typeface="SutonnyMJ" pitchFamily="2" charset="0"/>
            </a:endParaRPr>
          </a:p>
          <a:p>
            <a:pPr>
              <a:buNone/>
            </a:pPr>
            <a:r>
              <a:rPr lang="en-US" dirty="0" smtClean="0">
                <a:latin typeface="SutonnyMJ" pitchFamily="2" charset="0"/>
              </a:rPr>
              <a:t>              </a:t>
            </a:r>
            <a:endParaRPr lang="en-US" dirty="0">
              <a:latin typeface="SutonnyMJ" pitchFamily="2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A3B19-F541-47D3-8CF2-7CC53E733A51}" type="datetime1">
              <a:rPr lang="en-US" smtClean="0"/>
              <a:pPr/>
              <a:t>8/31/2015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E8B60-8E44-40D1-A6A6-AF162670C5A6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 -0.04263  0.026 -0.07726  0.058 -0.07726  L 0.192 -0.07726  C 0.224 -0.07726  0.25 -0.04263  0.25 0  L 0.25 0.17584  C 0.25 0.21846  0.224 0.25443  0.192 0.25443  L 0.058 0.25443  C 0.026 0.25443  0 0.21846  0 0.17584  Z" pathEditMode="relative" ptsTypes="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/>
          <a:lstStyle/>
          <a:p>
            <a:r>
              <a:rPr lang="en-US" dirty="0" err="1" smtClean="0">
                <a:latin typeface="SutonnyMJ" pitchFamily="2" charset="0"/>
              </a:rPr>
              <a:t>bx‡Pi</a:t>
            </a:r>
            <a:r>
              <a:rPr lang="en-US" dirty="0" smtClean="0">
                <a:latin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</a:rPr>
              <a:t>wÎf‚RwU</a:t>
            </a:r>
            <a:r>
              <a:rPr lang="en-US" dirty="0" smtClean="0">
                <a:latin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</a:rPr>
              <a:t>jÿ</a:t>
            </a:r>
            <a:r>
              <a:rPr lang="en-US" dirty="0" smtClean="0">
                <a:latin typeface="SutonnyMJ" pitchFamily="2" charset="0"/>
              </a:rPr>
              <a:t>¨ </a:t>
            </a:r>
            <a:r>
              <a:rPr lang="en-US" dirty="0" err="1" smtClean="0">
                <a:latin typeface="SutonnyMJ" pitchFamily="2" charset="0"/>
              </a:rPr>
              <a:t>Ki</a:t>
            </a:r>
            <a:r>
              <a:rPr lang="en-US" dirty="0" smtClean="0">
                <a:latin typeface="SutonnyMJ" pitchFamily="2" charset="0"/>
              </a:rPr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en-US" dirty="0" smtClean="0">
              <a:latin typeface="SutonnyMJ" pitchFamily="2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9600" dirty="0" smtClean="0"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el-GR" sz="9600" dirty="0" smtClean="0">
                <a:latin typeface="Times New Roman"/>
                <a:cs typeface="Times New Roman"/>
              </a:rPr>
              <a:t>θ</a:t>
            </a:r>
            <a:r>
              <a:rPr lang="en-US" sz="9600" dirty="0" smtClean="0">
                <a:latin typeface="Times New Roman"/>
                <a:cs typeface="Times New Roman"/>
              </a:rPr>
              <a:t>=</a:t>
            </a:r>
            <a:r>
              <a:rPr lang="el-GR" sz="9600" dirty="0" smtClean="0">
                <a:latin typeface="Times New Roman"/>
                <a:cs typeface="Times New Roman"/>
              </a:rPr>
              <a:t> </a:t>
            </a:r>
            <a:endParaRPr lang="en-US" sz="9600" dirty="0" smtClean="0">
              <a:latin typeface="Times New Roman"/>
              <a:cs typeface="Times New Roman"/>
            </a:endParaRPr>
          </a:p>
          <a:p>
            <a:pPr>
              <a:buNone/>
            </a:pPr>
            <a:endParaRPr lang="en-US" dirty="0" smtClean="0">
              <a:latin typeface="Times New Roman"/>
              <a:cs typeface="Times New Roman"/>
            </a:endParaRPr>
          </a:p>
          <a:p>
            <a:pPr>
              <a:buNone/>
            </a:pPr>
            <a:endParaRPr lang="en-US" dirty="0" smtClean="0">
              <a:latin typeface="Times New Roman"/>
              <a:cs typeface="Times New Roman"/>
            </a:endParaRPr>
          </a:p>
          <a:p>
            <a:pPr>
              <a:buNone/>
            </a:pPr>
            <a:endParaRPr lang="en-US" dirty="0" smtClean="0">
              <a:latin typeface="Times New Roman"/>
              <a:cs typeface="Times New Roman"/>
            </a:endParaRPr>
          </a:p>
          <a:p>
            <a:pPr>
              <a:buNone/>
            </a:pPr>
            <a:endParaRPr lang="en-US" dirty="0" smtClean="0">
              <a:latin typeface="Times New Roman"/>
              <a:cs typeface="Times New Roman"/>
            </a:endParaRPr>
          </a:p>
          <a:p>
            <a:pPr>
              <a:buNone/>
            </a:pPr>
            <a:endParaRPr lang="en-US" dirty="0" smtClean="0">
              <a:latin typeface="Times New Roman"/>
              <a:cs typeface="Times New Roman"/>
            </a:endParaRPr>
          </a:p>
          <a:p>
            <a:pPr>
              <a:buNone/>
            </a:pPr>
            <a:endParaRPr lang="en-US" dirty="0" smtClean="0">
              <a:latin typeface="Times New Roman"/>
              <a:cs typeface="Times New Roman"/>
            </a:endParaRPr>
          </a:p>
          <a:p>
            <a:pPr>
              <a:buNone/>
            </a:pPr>
            <a:r>
              <a:rPr lang="en-US" sz="8600" dirty="0" smtClean="0">
                <a:latin typeface="Times New Roman"/>
                <a:cs typeface="Times New Roman"/>
              </a:rPr>
              <a:t>Cos</a:t>
            </a:r>
            <a:r>
              <a:rPr lang="el-GR" sz="8600" dirty="0" smtClean="0">
                <a:latin typeface="Times New Roman"/>
                <a:cs typeface="Times New Roman"/>
              </a:rPr>
              <a:t>θ</a:t>
            </a:r>
            <a:r>
              <a:rPr lang="en-US" sz="8600" dirty="0" smtClean="0">
                <a:latin typeface="Times New Roman"/>
                <a:cs typeface="Times New Roman"/>
              </a:rPr>
              <a:t>=</a:t>
            </a:r>
          </a:p>
          <a:p>
            <a:pPr>
              <a:buNone/>
            </a:pPr>
            <a:endParaRPr lang="en-US" dirty="0" smtClean="0">
              <a:latin typeface="Times New Roman"/>
              <a:cs typeface="Times New Roman"/>
            </a:endParaRPr>
          </a:p>
          <a:p>
            <a:pPr>
              <a:buNone/>
            </a:pPr>
            <a:endParaRPr lang="en-US" dirty="0" smtClean="0">
              <a:latin typeface="Times New Roman"/>
              <a:cs typeface="Times New Roman"/>
            </a:endParaRPr>
          </a:p>
          <a:p>
            <a:pPr>
              <a:buNone/>
            </a:pPr>
            <a:endParaRPr lang="en-US" dirty="0" smtClean="0">
              <a:latin typeface="Times New Roman"/>
              <a:cs typeface="Times New Roman"/>
            </a:endParaRPr>
          </a:p>
          <a:p>
            <a:pPr>
              <a:buNone/>
            </a:pPr>
            <a:endParaRPr lang="en-US" dirty="0" smtClean="0">
              <a:latin typeface="Times New Roman"/>
              <a:cs typeface="Times New Roman"/>
            </a:endParaRPr>
          </a:p>
          <a:p>
            <a:pPr>
              <a:buNone/>
            </a:pPr>
            <a:endParaRPr lang="en-US" dirty="0" smtClean="0">
              <a:latin typeface="Times New Roman"/>
              <a:cs typeface="Times New Roman"/>
            </a:endParaRPr>
          </a:p>
          <a:p>
            <a:pPr>
              <a:buNone/>
            </a:pPr>
            <a:endParaRPr lang="en-US" dirty="0" smtClean="0">
              <a:latin typeface="Times New Roman"/>
              <a:cs typeface="Times New Roman"/>
            </a:endParaRPr>
          </a:p>
          <a:p>
            <a:pPr>
              <a:buNone/>
            </a:pPr>
            <a:r>
              <a:rPr lang="en-US" sz="11200" dirty="0" smtClean="0">
                <a:latin typeface="Times New Roman"/>
                <a:cs typeface="Times New Roman"/>
              </a:rPr>
              <a:t>Tan</a:t>
            </a:r>
            <a:r>
              <a:rPr lang="el-GR" sz="11200" dirty="0" smtClean="0">
                <a:latin typeface="Times New Roman"/>
                <a:cs typeface="Times New Roman"/>
              </a:rPr>
              <a:t>θ</a:t>
            </a:r>
            <a:r>
              <a:rPr lang="en-US" sz="11200" dirty="0" smtClean="0">
                <a:latin typeface="Times New Roman"/>
                <a:cs typeface="Times New Roman"/>
              </a:rPr>
              <a:t>=</a:t>
            </a:r>
          </a:p>
          <a:p>
            <a:pPr>
              <a:buNone/>
            </a:pPr>
            <a:endParaRPr lang="en-US" sz="11200" dirty="0" smtClean="0">
              <a:latin typeface="Times New Roman"/>
              <a:cs typeface="Times New Roman"/>
            </a:endParaRPr>
          </a:p>
          <a:p>
            <a:pPr>
              <a:buNone/>
            </a:pPr>
            <a:endParaRPr lang="en-US" sz="11200" dirty="0" smtClean="0">
              <a:latin typeface="Times New Roman"/>
              <a:cs typeface="Times New Roman"/>
            </a:endParaRPr>
          </a:p>
          <a:p>
            <a:pPr>
              <a:buNone/>
            </a:pPr>
            <a:r>
              <a:rPr lang="en-US" sz="112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Cosec</a:t>
            </a:r>
            <a:r>
              <a:rPr lang="el-GR" sz="112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θ</a:t>
            </a:r>
            <a:r>
              <a:rPr lang="en-US" sz="112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, sec</a:t>
            </a:r>
            <a:r>
              <a:rPr lang="el-GR" sz="112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θ</a:t>
            </a:r>
            <a:r>
              <a:rPr lang="en-US" sz="112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, cot</a:t>
            </a:r>
            <a:r>
              <a:rPr lang="el-GR" sz="112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θ</a:t>
            </a:r>
            <a:r>
              <a:rPr lang="en-US" sz="112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11200" dirty="0" err="1" smtClean="0">
                <a:solidFill>
                  <a:srgbClr val="FF0000"/>
                </a:solidFill>
                <a:latin typeface="SutonnyMJ" pitchFamily="2" charset="0"/>
                <a:cs typeface="Times New Roman"/>
              </a:rPr>
              <a:t>nj</a:t>
            </a:r>
            <a:r>
              <a:rPr lang="en-US" sz="11200" dirty="0" smtClean="0">
                <a:solidFill>
                  <a:srgbClr val="FF0000"/>
                </a:solidFill>
                <a:latin typeface="SutonnyMJ" pitchFamily="2" charset="0"/>
                <a:cs typeface="Times New Roman"/>
              </a:rPr>
              <a:t> </a:t>
            </a:r>
            <a:r>
              <a:rPr lang="en-US" sz="11200" dirty="0" err="1" smtClean="0">
                <a:solidFill>
                  <a:srgbClr val="FF0000"/>
                </a:solidFill>
                <a:latin typeface="SutonnyMJ" pitchFamily="2" charset="0"/>
                <a:cs typeface="Times New Roman"/>
              </a:rPr>
              <a:t>Dc‡ii</a:t>
            </a:r>
            <a:r>
              <a:rPr lang="en-US" sz="11200" dirty="0" smtClean="0">
                <a:solidFill>
                  <a:srgbClr val="FF0000"/>
                </a:solidFill>
                <a:latin typeface="SutonnyMJ" pitchFamily="2" charset="0"/>
                <a:cs typeface="Times New Roman"/>
              </a:rPr>
              <a:t> </a:t>
            </a:r>
            <a:r>
              <a:rPr lang="en-US" sz="11200" dirty="0" err="1" smtClean="0">
                <a:solidFill>
                  <a:srgbClr val="FF0000"/>
                </a:solidFill>
                <a:latin typeface="SutonnyMJ" pitchFamily="2" charset="0"/>
                <a:cs typeface="Times New Roman"/>
              </a:rPr>
              <a:t>wZbwU</a:t>
            </a:r>
            <a:r>
              <a:rPr lang="en-US" sz="11200" dirty="0" smtClean="0">
                <a:solidFill>
                  <a:srgbClr val="FF0000"/>
                </a:solidFill>
                <a:latin typeface="SutonnyMJ" pitchFamily="2" charset="0"/>
                <a:cs typeface="Times New Roman"/>
              </a:rPr>
              <a:t> </a:t>
            </a:r>
            <a:r>
              <a:rPr lang="en-US" sz="11200" dirty="0" err="1" smtClean="0">
                <a:solidFill>
                  <a:srgbClr val="FF0000"/>
                </a:solidFill>
                <a:latin typeface="SutonnyMJ" pitchFamily="2" charset="0"/>
                <a:cs typeface="Times New Roman"/>
              </a:rPr>
              <a:t>Abycv‡Zi</a:t>
            </a:r>
            <a:r>
              <a:rPr lang="en-US" sz="11200" dirty="0" smtClean="0">
                <a:solidFill>
                  <a:srgbClr val="FF0000"/>
                </a:solidFill>
                <a:latin typeface="SutonnyMJ" pitchFamily="2" charset="0"/>
                <a:cs typeface="Times New Roman"/>
              </a:rPr>
              <a:t> </a:t>
            </a:r>
            <a:r>
              <a:rPr lang="en-US" sz="11200" dirty="0" err="1" smtClean="0">
                <a:solidFill>
                  <a:srgbClr val="FF0000"/>
                </a:solidFill>
                <a:latin typeface="SutonnyMJ" pitchFamily="2" charset="0"/>
                <a:cs typeface="Times New Roman"/>
              </a:rPr>
              <a:t>wecixZ</a:t>
            </a:r>
            <a:r>
              <a:rPr lang="en-US" sz="11200" dirty="0" smtClean="0">
                <a:solidFill>
                  <a:srgbClr val="FF0000"/>
                </a:solidFill>
                <a:latin typeface="SutonnyMJ" pitchFamily="2" charset="0"/>
                <a:cs typeface="Times New Roman"/>
              </a:rPr>
              <a:t> </a:t>
            </a:r>
            <a:r>
              <a:rPr lang="en-US" sz="11200" dirty="0" err="1" smtClean="0">
                <a:solidFill>
                  <a:srgbClr val="FF0000"/>
                </a:solidFill>
                <a:latin typeface="SutonnyMJ" pitchFamily="2" charset="0"/>
                <a:cs typeface="Times New Roman"/>
              </a:rPr>
              <a:t>AbycvZ</a:t>
            </a:r>
            <a:endParaRPr lang="en-US" sz="11200" dirty="0" smtClean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>
              <a:buNone/>
            </a:pPr>
            <a:endParaRPr lang="en-US" dirty="0" smtClean="0">
              <a:latin typeface="Times New Roman"/>
              <a:cs typeface="Times New Roman"/>
            </a:endParaRPr>
          </a:p>
          <a:p>
            <a:pPr>
              <a:buNone/>
            </a:pPr>
            <a:endParaRPr lang="en-US" dirty="0" smtClean="0">
              <a:latin typeface="Times New Roman"/>
              <a:cs typeface="Times New Roman"/>
            </a:endParaRPr>
          </a:p>
          <a:p>
            <a:pPr>
              <a:buNone/>
            </a:pPr>
            <a:endParaRPr lang="en-US" dirty="0" smtClean="0">
              <a:latin typeface="Times New Roman"/>
              <a:cs typeface="Times New Roman"/>
            </a:endParaRPr>
          </a:p>
          <a:p>
            <a:pPr>
              <a:buNone/>
            </a:pPr>
            <a:endParaRPr lang="en-US" dirty="0" smtClean="0">
              <a:latin typeface="Times New Roman"/>
              <a:cs typeface="Times New Roman"/>
            </a:endParaRPr>
          </a:p>
          <a:p>
            <a:pPr>
              <a:buNone/>
            </a:pPr>
            <a:endParaRPr lang="en-US" dirty="0" smtClean="0">
              <a:latin typeface="Times New Roman"/>
              <a:cs typeface="Times New Roman"/>
            </a:endParaRPr>
          </a:p>
          <a:p>
            <a:pPr>
              <a:buNone/>
            </a:pPr>
            <a:endParaRPr lang="en-US" dirty="0" smtClean="0">
              <a:latin typeface="Times New Roman"/>
              <a:cs typeface="Times New Roman"/>
            </a:endParaRPr>
          </a:p>
          <a:p>
            <a:pPr>
              <a:buNone/>
            </a:pPr>
            <a:endParaRPr lang="en-US" dirty="0" smtClean="0">
              <a:latin typeface="Times New Roman"/>
              <a:cs typeface="Times New Roman"/>
            </a:endParaRPr>
          </a:p>
          <a:p>
            <a:pPr>
              <a:buNone/>
            </a:pPr>
            <a:endParaRPr lang="en-US" dirty="0" smtClean="0">
              <a:latin typeface="Times New Roman"/>
              <a:cs typeface="Times New Roman"/>
            </a:endParaRPr>
          </a:p>
          <a:p>
            <a:pPr>
              <a:buNone/>
            </a:pPr>
            <a:endParaRPr lang="en-US" dirty="0" smtClean="0">
              <a:latin typeface="Times New Roman"/>
              <a:cs typeface="Times New Roman"/>
            </a:endParaRPr>
          </a:p>
          <a:p>
            <a:pPr>
              <a:buNone/>
            </a:pPr>
            <a:endParaRPr lang="en-US" dirty="0" smtClean="0">
              <a:latin typeface="Times New Roman"/>
              <a:cs typeface="Times New Roman"/>
            </a:endParaRPr>
          </a:p>
          <a:p>
            <a:pPr>
              <a:buNone/>
            </a:pPr>
            <a:endParaRPr lang="en-US" dirty="0" smtClean="0">
              <a:latin typeface="Times New Roman"/>
              <a:cs typeface="Times New Roman"/>
            </a:endParaRPr>
          </a:p>
          <a:p>
            <a:pPr>
              <a:buNone/>
            </a:pPr>
            <a:r>
              <a:rPr lang="en-US" dirty="0" smtClean="0">
                <a:latin typeface="Times New Roman"/>
                <a:cs typeface="Times New Roman"/>
              </a:rPr>
              <a:t>          </a:t>
            </a:r>
          </a:p>
          <a:p>
            <a:pPr>
              <a:buNone/>
            </a:pPr>
            <a:endParaRPr lang="en-US" dirty="0" smtClean="0">
              <a:latin typeface="Times New Roman"/>
              <a:cs typeface="Times New Roman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C6EE2-F82B-40A4-8AC0-2CB388F4A5D2}" type="datetime1">
              <a:rPr lang="en-US" smtClean="0"/>
              <a:pPr/>
              <a:t>8/31/2015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E8B60-8E44-40D1-A6A6-AF162670C5A6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4114800" y="1676400"/>
            <a:ext cx="3505200" cy="2362200"/>
          </a:xfrm>
          <a:prstGeom prst="rtTriangle">
            <a:avLst/>
          </a:prstGeom>
          <a:solidFill>
            <a:srgbClr val="FF0000"/>
          </a:solidFill>
          <a:ln w="38100" cmpd="sng"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733800" y="11430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33800" y="38100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772400" y="3810000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114800" y="3810000"/>
            <a:ext cx="304800" cy="228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 rot="16200000">
            <a:off x="3257550" y="2507964"/>
            <a:ext cx="723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SutonnyMJ" pitchFamily="2" charset="0"/>
              </a:rPr>
              <a:t>j¤^</a:t>
            </a:r>
            <a:endParaRPr lang="en-US" sz="3200" dirty="0">
              <a:latin typeface="SutonnyMJ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638800" y="411480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SutonnyMJ" pitchFamily="2" charset="0"/>
              </a:rPr>
              <a:t>f‚wg</a:t>
            </a:r>
            <a:endParaRPr lang="en-US" sz="2800" dirty="0">
              <a:latin typeface="SutonnyMJ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 rot="1985119">
            <a:off x="5609474" y="2460187"/>
            <a:ext cx="11237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SutonnyMJ" pitchFamily="2" charset="0"/>
              </a:rPr>
              <a:t>AwZf‚R</a:t>
            </a:r>
            <a:endParaRPr lang="en-US" sz="2800" dirty="0">
              <a:latin typeface="SutonnyMJ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086600" y="37338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l-GR" dirty="0" smtClean="0">
                <a:latin typeface="Times New Roman"/>
                <a:cs typeface="Times New Roman"/>
              </a:rPr>
              <a:t>θ</a:t>
            </a:r>
            <a:endParaRPr lang="en-US" dirty="0"/>
          </a:p>
        </p:txBody>
      </p:sp>
      <p:cxnSp>
        <p:nvCxnSpPr>
          <p:cNvPr id="17" name="Straight Arrow Connector 16"/>
          <p:cNvCxnSpPr/>
          <p:nvPr/>
        </p:nvCxnSpPr>
        <p:spPr>
          <a:xfrm rot="16200000" flipV="1">
            <a:off x="2837656" y="2724944"/>
            <a:ext cx="2133600" cy="36512"/>
          </a:xfrm>
          <a:prstGeom prst="straightConnector1">
            <a:avLst/>
          </a:prstGeom>
          <a:ln w="57150" cmpd="sng">
            <a:solidFill>
              <a:srgbClr val="00B050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4191000" y="4191000"/>
            <a:ext cx="3352800" cy="1588"/>
          </a:xfrm>
          <a:prstGeom prst="straightConnector1">
            <a:avLst/>
          </a:prstGeom>
          <a:ln w="38100" cmpd="sng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4191000" y="1524000"/>
            <a:ext cx="3124200" cy="2133600"/>
          </a:xfrm>
          <a:prstGeom prst="straightConnector1">
            <a:avLst/>
          </a:prstGeom>
          <a:ln w="3810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1524000" y="1752600"/>
          <a:ext cx="106680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SutonnyMJ" pitchFamily="2" charset="0"/>
                        </a:rPr>
                        <a:t>j¤^</a:t>
                      </a:r>
                      <a:endParaRPr lang="en-US" sz="2400" dirty="0">
                        <a:latin typeface="SutonnyMJ" pitchFamily="2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SutonnyMJ" pitchFamily="2" charset="0"/>
                        </a:rPr>
                        <a:t>AwZf‚R</a:t>
                      </a:r>
                      <a:endParaRPr lang="en-US" sz="2400" dirty="0">
                        <a:latin typeface="SutonnyMJ" pitchFamily="2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4" name="Table 23"/>
          <p:cNvGraphicFramePr>
            <a:graphicFrameLocks noGrp="1"/>
          </p:cNvGraphicFramePr>
          <p:nvPr/>
        </p:nvGraphicFramePr>
        <p:xfrm>
          <a:off x="1524000" y="2895600"/>
          <a:ext cx="114300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err="1" smtClean="0">
                          <a:latin typeface="SutonnyMJ" pitchFamily="2" charset="0"/>
                        </a:rPr>
                        <a:t>f‚wg</a:t>
                      </a:r>
                      <a:endParaRPr lang="en-US" sz="2400" dirty="0" smtClean="0">
                        <a:latin typeface="SutonnyMJ" pitchFamily="2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err="1" smtClean="0">
                          <a:latin typeface="SutonnyMJ" pitchFamily="2" charset="0"/>
                        </a:rPr>
                        <a:t>AwZf‚R</a:t>
                      </a:r>
                      <a:endParaRPr lang="en-US" sz="2400" dirty="0" smtClean="0">
                        <a:latin typeface="SutonnyMJ" pitchFamily="2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5" name="Table 24"/>
          <p:cNvGraphicFramePr>
            <a:graphicFrameLocks noGrp="1"/>
          </p:cNvGraphicFramePr>
          <p:nvPr/>
        </p:nvGraphicFramePr>
        <p:xfrm>
          <a:off x="1524000" y="4038600"/>
          <a:ext cx="1066800" cy="1051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/>
              </a:tblGrid>
              <a:tr h="3048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latin typeface="SutonnyMJ" pitchFamily="2" charset="0"/>
                        </a:rPr>
                        <a:t>j¤^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err="1" smtClean="0">
                          <a:latin typeface="SutonnyMJ" pitchFamily="2" charset="0"/>
                        </a:rPr>
                        <a:t>f‚wg</a:t>
                      </a:r>
                      <a:endParaRPr lang="en-US" sz="2800" dirty="0" smtClean="0">
                        <a:latin typeface="SutonnyMJ" pitchFamily="2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"/>
                                            </p:cond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3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3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30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30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3000" fill="hold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3000" fill="hold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3000" fill="hold"/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3000" fill="hold"/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en-US" dirty="0" err="1" smtClean="0">
                <a:latin typeface="SutonnyMJ" pitchFamily="2" charset="0"/>
              </a:rPr>
              <a:t>AviI</a:t>
            </a:r>
            <a:r>
              <a:rPr lang="en-US" dirty="0" smtClean="0">
                <a:latin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</a:rPr>
              <a:t>KwZcq</a:t>
            </a:r>
            <a:r>
              <a:rPr lang="en-US" dirty="0" smtClean="0">
                <a:latin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</a:rPr>
              <a:t>myÎ</a:t>
            </a:r>
            <a:endParaRPr lang="en-US" dirty="0">
              <a:latin typeface="SutonnyMJ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 sin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l-GR" dirty="0" smtClean="0">
                <a:latin typeface="Times New Roman"/>
                <a:cs typeface="Times New Roman"/>
              </a:rPr>
              <a:t>θ</a:t>
            </a:r>
            <a:r>
              <a:rPr lang="en-US" dirty="0" smtClean="0">
                <a:latin typeface="Times New Roman"/>
                <a:cs typeface="Times New Roman"/>
              </a:rPr>
              <a:t> + cos</a:t>
            </a:r>
            <a:r>
              <a:rPr lang="en-US" baseline="30000" dirty="0" smtClean="0">
                <a:latin typeface="Times New Roman"/>
                <a:cs typeface="Times New Roman"/>
              </a:rPr>
              <a:t>2</a:t>
            </a:r>
            <a:r>
              <a:rPr lang="el-GR" dirty="0" smtClean="0">
                <a:latin typeface="Times New Roman"/>
                <a:cs typeface="Times New Roman"/>
              </a:rPr>
              <a:t>θ</a:t>
            </a:r>
            <a:r>
              <a:rPr lang="en-US" dirty="0" smtClean="0">
                <a:latin typeface="Times New Roman"/>
                <a:cs typeface="Times New Roman"/>
              </a:rPr>
              <a:t> = 1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>
                <a:latin typeface="Times New Roman"/>
                <a:cs typeface="Times New Roman"/>
              </a:rPr>
              <a:t>2. cosec</a:t>
            </a:r>
            <a:r>
              <a:rPr lang="en-US" baseline="30000" dirty="0" smtClean="0">
                <a:latin typeface="Times New Roman"/>
                <a:cs typeface="Times New Roman"/>
              </a:rPr>
              <a:t>2</a:t>
            </a:r>
            <a:r>
              <a:rPr lang="el-GR" dirty="0" smtClean="0">
                <a:latin typeface="Times New Roman"/>
                <a:cs typeface="Times New Roman"/>
              </a:rPr>
              <a:t> θ</a:t>
            </a:r>
            <a:r>
              <a:rPr lang="en-US" dirty="0" smtClean="0">
                <a:latin typeface="Times New Roman"/>
                <a:cs typeface="Times New Roman"/>
              </a:rPr>
              <a:t> = 1+ cot</a:t>
            </a:r>
            <a:r>
              <a:rPr lang="en-US" baseline="30000" dirty="0" smtClean="0">
                <a:latin typeface="Times New Roman"/>
                <a:cs typeface="Times New Roman"/>
              </a:rPr>
              <a:t>2</a:t>
            </a:r>
            <a:r>
              <a:rPr lang="el-GR" dirty="0" smtClean="0">
                <a:latin typeface="Times New Roman"/>
                <a:cs typeface="Times New Roman"/>
              </a:rPr>
              <a:t> θ </a:t>
            </a:r>
            <a:endParaRPr lang="en-US" dirty="0" smtClean="0">
              <a:latin typeface="Times New Roman"/>
              <a:cs typeface="Times New Roman"/>
            </a:endParaRPr>
          </a:p>
          <a:p>
            <a:pPr>
              <a:buFont typeface="Wingdings" pitchFamily="2" charset="2"/>
              <a:buChar char="q"/>
            </a:pPr>
            <a:r>
              <a:rPr lang="en-US" dirty="0" smtClean="0">
                <a:latin typeface="Times New Roman"/>
                <a:cs typeface="Times New Roman"/>
              </a:rPr>
              <a:t>3. sec</a:t>
            </a:r>
            <a:r>
              <a:rPr lang="en-US" baseline="30000" dirty="0" smtClean="0">
                <a:latin typeface="Times New Roman"/>
                <a:cs typeface="Times New Roman"/>
              </a:rPr>
              <a:t>2</a:t>
            </a:r>
            <a:r>
              <a:rPr lang="en-US" dirty="0" smtClean="0">
                <a:latin typeface="Times New Roman"/>
                <a:cs typeface="Times New Roman"/>
              </a:rPr>
              <a:t> </a:t>
            </a:r>
            <a:r>
              <a:rPr lang="el-GR" dirty="0" smtClean="0">
                <a:latin typeface="Times New Roman"/>
                <a:cs typeface="Times New Roman"/>
              </a:rPr>
              <a:t>θ </a:t>
            </a:r>
            <a:r>
              <a:rPr lang="en-US" dirty="0" smtClean="0">
                <a:latin typeface="Times New Roman"/>
                <a:cs typeface="Times New Roman"/>
              </a:rPr>
              <a:t>= 1+ ten</a:t>
            </a:r>
            <a:r>
              <a:rPr lang="en-US" baseline="30000" dirty="0" smtClean="0">
                <a:latin typeface="Times New Roman"/>
                <a:cs typeface="Times New Roman"/>
              </a:rPr>
              <a:t>2</a:t>
            </a:r>
            <a:r>
              <a:rPr lang="el-GR" dirty="0" smtClean="0">
                <a:latin typeface="Times New Roman"/>
                <a:cs typeface="Times New Roman"/>
              </a:rPr>
              <a:t> θ</a:t>
            </a:r>
            <a:endParaRPr lang="en-US" dirty="0" smtClean="0">
              <a:latin typeface="Times New Roman"/>
              <a:cs typeface="Times New Roman"/>
            </a:endParaRPr>
          </a:p>
          <a:p>
            <a:pPr>
              <a:buFont typeface="Wingdings" pitchFamily="2" charset="2"/>
              <a:buChar char="q"/>
            </a:pPr>
            <a:r>
              <a:rPr lang="en-US" baseline="30000" dirty="0" smtClean="0">
                <a:latin typeface="Times New Roman"/>
                <a:cs typeface="Times New Roman"/>
              </a:rPr>
              <a:t> sin</a:t>
            </a:r>
            <a:r>
              <a:rPr lang="el-GR" dirty="0" smtClean="0">
                <a:latin typeface="Times New Roman"/>
                <a:cs typeface="Times New Roman"/>
              </a:rPr>
              <a:t> θ</a:t>
            </a:r>
            <a:r>
              <a:rPr lang="en-US" dirty="0" smtClean="0">
                <a:latin typeface="Times New Roman"/>
                <a:cs typeface="Times New Roman"/>
              </a:rPr>
              <a:t> =                             tan</a:t>
            </a:r>
            <a:r>
              <a:rPr lang="el-GR" dirty="0" smtClean="0">
                <a:latin typeface="Times New Roman"/>
                <a:cs typeface="Times New Roman"/>
              </a:rPr>
              <a:t> θ</a:t>
            </a:r>
            <a:r>
              <a:rPr lang="en-US" dirty="0" smtClean="0">
                <a:latin typeface="Times New Roman"/>
                <a:cs typeface="Times New Roman"/>
              </a:rPr>
              <a:t> = </a:t>
            </a:r>
          </a:p>
          <a:p>
            <a:pPr>
              <a:buFont typeface="Wingdings" pitchFamily="2" charset="2"/>
              <a:buChar char="q"/>
            </a:pPr>
            <a:endParaRPr lang="en-US" baseline="30000" dirty="0" smtClean="0">
              <a:latin typeface="Times New Roman"/>
              <a:cs typeface="Times New Roman"/>
            </a:endParaRPr>
          </a:p>
          <a:p>
            <a:pPr>
              <a:buFont typeface="Wingdings" pitchFamily="2" charset="2"/>
              <a:buChar char="q"/>
            </a:pPr>
            <a:r>
              <a:rPr lang="en-US" baseline="30000" dirty="0" smtClean="0">
                <a:latin typeface="Times New Roman"/>
                <a:cs typeface="Times New Roman"/>
              </a:rPr>
              <a:t> </a:t>
            </a:r>
            <a:r>
              <a:rPr lang="en-US" baseline="30000" dirty="0" err="1" smtClean="0">
                <a:latin typeface="Times New Roman"/>
                <a:cs typeface="Times New Roman"/>
              </a:rPr>
              <a:t>cos</a:t>
            </a:r>
            <a:r>
              <a:rPr lang="el-GR" dirty="0" smtClean="0">
                <a:latin typeface="Times New Roman"/>
                <a:cs typeface="Times New Roman"/>
              </a:rPr>
              <a:t> θ</a:t>
            </a:r>
            <a:r>
              <a:rPr lang="en-US" dirty="0" smtClean="0">
                <a:latin typeface="Times New Roman"/>
                <a:cs typeface="Times New Roman"/>
              </a:rPr>
              <a:t> =                             cot</a:t>
            </a:r>
            <a:r>
              <a:rPr lang="el-GR" dirty="0" smtClean="0">
                <a:latin typeface="Times New Roman"/>
                <a:cs typeface="Times New Roman"/>
              </a:rPr>
              <a:t> θ</a:t>
            </a:r>
            <a:r>
              <a:rPr lang="en-US" dirty="0" smtClean="0">
                <a:latin typeface="Times New Roman"/>
                <a:cs typeface="Times New Roman"/>
              </a:rPr>
              <a:t> =  </a:t>
            </a:r>
            <a:endParaRPr lang="en-US" baseline="30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3D162-C34F-41EE-A006-BE474A014E24}" type="datetime1">
              <a:rPr lang="en-US" smtClean="0"/>
              <a:pPr/>
              <a:t>8/31/2015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E8B60-8E44-40D1-A6A6-AF162670C5A6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362200" y="3352800"/>
          <a:ext cx="1143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cosec</a:t>
                      </a:r>
                      <a:r>
                        <a:rPr lang="el-GR" dirty="0" smtClean="0">
                          <a:latin typeface="Times New Roman"/>
                          <a:cs typeface="Times New Roman"/>
                        </a:rPr>
                        <a:t>θ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286000" y="4343400"/>
          <a:ext cx="12954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sec</a:t>
                      </a:r>
                      <a:r>
                        <a:rPr lang="el-GR" dirty="0" smtClean="0">
                          <a:latin typeface="Times New Roman"/>
                          <a:cs typeface="Times New Roman"/>
                        </a:rPr>
                        <a:t>θ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6248400" y="3276600"/>
          <a:ext cx="10668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sin</a:t>
                      </a:r>
                      <a:r>
                        <a:rPr lang="el-GR" dirty="0" smtClean="0">
                          <a:latin typeface="Times New Roman"/>
                          <a:cs typeface="Times New Roman"/>
                        </a:rPr>
                        <a:t>θ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cos</a:t>
                      </a:r>
                      <a:r>
                        <a:rPr lang="el-GR" dirty="0" smtClean="0">
                          <a:latin typeface="Times New Roman"/>
                          <a:cs typeface="Times New Roman"/>
                        </a:rPr>
                        <a:t>θ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6248400" y="4343400"/>
          <a:ext cx="1143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cos</a:t>
                      </a:r>
                      <a:r>
                        <a:rPr lang="el-GR" dirty="0" smtClean="0">
                          <a:latin typeface="Times New Roman"/>
                          <a:cs typeface="Times New Roman"/>
                        </a:rPr>
                        <a:t>θ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sin</a:t>
                      </a:r>
                      <a:r>
                        <a:rPr lang="el-GR" dirty="0" smtClean="0">
                          <a:latin typeface="Times New Roman"/>
                          <a:cs typeface="Times New Roman"/>
                        </a:rPr>
                        <a:t>θ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>
            <a:normAutofit/>
          </a:bodyPr>
          <a:lstStyle/>
          <a:p>
            <a:pPr algn="l"/>
            <a:r>
              <a:rPr lang="bn-IN" sz="3600" dirty="0" smtClean="0"/>
              <a:t>প্রমাণ কর যে</a:t>
            </a:r>
            <a:r>
              <a:rPr lang="en-US" sz="3600" dirty="0" smtClean="0"/>
              <a:t>(tan</a:t>
            </a:r>
            <a:r>
              <a:rPr lang="el-GR" sz="3600" dirty="0" smtClean="0">
                <a:latin typeface="Times New Roman"/>
                <a:cs typeface="Times New Roman"/>
              </a:rPr>
              <a:t>θ</a:t>
            </a:r>
            <a:r>
              <a:rPr lang="en-US" sz="3600" dirty="0" smtClean="0">
                <a:latin typeface="Times New Roman"/>
                <a:cs typeface="Times New Roman"/>
              </a:rPr>
              <a:t>+sec</a:t>
            </a:r>
            <a:r>
              <a:rPr lang="el-GR" sz="3600" dirty="0" smtClean="0">
                <a:latin typeface="Times New Roman"/>
                <a:cs typeface="Times New Roman"/>
              </a:rPr>
              <a:t>θ</a:t>
            </a:r>
            <a:r>
              <a:rPr lang="en-US" sz="3600" dirty="0" smtClean="0">
                <a:latin typeface="Times New Roman"/>
                <a:cs typeface="Times New Roman"/>
              </a:rPr>
              <a:t>)</a:t>
            </a:r>
            <a:r>
              <a:rPr lang="en-US" sz="3600" baseline="30000" dirty="0" smtClean="0">
                <a:latin typeface="Times New Roman"/>
                <a:cs typeface="Times New Roman"/>
              </a:rPr>
              <a:t>2</a:t>
            </a:r>
            <a:r>
              <a:rPr lang="en-US" sz="3600" dirty="0" smtClean="0">
                <a:latin typeface="Times New Roman"/>
                <a:cs typeface="Times New Roman"/>
              </a:rPr>
              <a:t>=</a:t>
            </a:r>
            <a:endParaRPr lang="en-US" sz="36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1066800" y="1524000"/>
          <a:ext cx="6858000" cy="449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0"/>
              </a:tblGrid>
              <a:tr h="449580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সমাধান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: </a:t>
                      </a:r>
                    </a:p>
                    <a:p>
                      <a:endParaRPr lang="en-US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                    L.H.S.=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(tan</a:t>
                      </a:r>
                      <a:r>
                        <a:rPr lang="el-GR" dirty="0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θ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+sec</a:t>
                      </a:r>
                      <a:r>
                        <a:rPr lang="el-GR" dirty="0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θ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)</a:t>
                      </a:r>
                      <a:r>
                        <a:rPr lang="en-US" baseline="30000" dirty="0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</a:t>
                      </a:r>
                    </a:p>
                    <a:p>
                      <a:r>
                        <a:rPr lang="en-US" baseline="30000" dirty="0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                     </a:t>
                      </a:r>
                      <a:endParaRPr lang="en-US" baseline="0" dirty="0" smtClean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  <a:p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                         </a:t>
                      </a:r>
                      <a:endParaRPr lang="en-US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15469-4372-4F3F-8A11-105E7D249048}" type="datetime1">
              <a:rPr lang="en-US" smtClean="0"/>
              <a:pPr/>
              <a:t>8/31/2015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E8B60-8E44-40D1-A6A6-AF162670C5A6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8" name="Content Placeholder 6"/>
          <p:cNvGraphicFramePr>
            <a:graphicFrameLocks/>
          </p:cNvGraphicFramePr>
          <p:nvPr/>
        </p:nvGraphicFramePr>
        <p:xfrm>
          <a:off x="5867400" y="228600"/>
          <a:ext cx="1600200" cy="10960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/>
              </a:tblGrid>
              <a:tr h="41275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1+sin</a:t>
                      </a:r>
                      <a:r>
                        <a:rPr lang="el-GR" sz="2800" dirty="0" smtClean="0">
                          <a:latin typeface="Times New Roman"/>
                          <a:cs typeface="Times New Roman"/>
                        </a:rPr>
                        <a:t>θ</a:t>
                      </a:r>
                      <a:endParaRPr lang="en-US" sz="2800" dirty="0"/>
                    </a:p>
                  </a:txBody>
                  <a:tcPr/>
                </a:tc>
              </a:tr>
              <a:tr h="57785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1-cos</a:t>
                      </a:r>
                      <a:r>
                        <a:rPr lang="el-GR" sz="2800" dirty="0" smtClean="0">
                          <a:latin typeface="Times New Roman"/>
                          <a:cs typeface="Times New Roman"/>
                        </a:rPr>
                        <a:t>θ</a:t>
                      </a:r>
                      <a:endParaRPr lang="en-US" sz="2800" dirty="0" smtClean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2667000" y="2462213"/>
          <a:ext cx="1600200" cy="323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3" imgW="1333440" imgH="2692080" progId="Equation.3">
                  <p:embed/>
                </p:oleObj>
              </mc:Choice>
              <mc:Fallback>
                <p:oleObj name="Equation" r:id="rId3" imgW="1333440" imgH="26920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462213"/>
                        <a:ext cx="1600200" cy="3232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5" imgW="114120" imgH="215640" progId="Equation.3">
                  <p:embed/>
                </p:oleObj>
              </mc:Choice>
              <mc:Fallback>
                <p:oleObj name="Equation" r:id="rId5" imgW="114120" imgH="2156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>
                <a:latin typeface="SutonnyMJ" pitchFamily="2" charset="0"/>
              </a:rPr>
              <a:t>1| `</a:t>
            </a:r>
            <a:r>
              <a:rPr lang="en-US" dirty="0" err="1" smtClean="0">
                <a:latin typeface="SutonnyMJ" pitchFamily="2" charset="0"/>
              </a:rPr>
              <a:t>jxq</a:t>
            </a:r>
            <a:r>
              <a:rPr lang="en-US" dirty="0" smtClean="0">
                <a:latin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</a:rPr>
              <a:t>KvR</a:t>
            </a:r>
            <a:endParaRPr lang="en-US" dirty="0">
              <a:latin typeface="SutonnyMJ" pitchFamily="2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33438-B24D-4865-A27F-77BDA886417D}" type="datetime1">
              <a:rPr lang="en-US" smtClean="0"/>
              <a:pPr/>
              <a:t>8/31/2015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E8B60-8E44-40D1-A6A6-AF162670C5A6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10" name="Content Placeholder 8" descr="030220141516-00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77000" y="533400"/>
            <a:ext cx="975360" cy="731520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/>
          <a:lstStyle/>
          <a:p>
            <a:r>
              <a:rPr lang="en-US" dirty="0" err="1" smtClean="0">
                <a:latin typeface="SutonnyMJ" pitchFamily="2" charset="0"/>
              </a:rPr>
              <a:t>wP‡Î</a:t>
            </a:r>
            <a:r>
              <a:rPr lang="en-US" dirty="0" smtClean="0">
                <a:latin typeface="SutonnyMJ" pitchFamily="2" charset="0"/>
              </a:rPr>
              <a:t>  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ABC </a:t>
            </a:r>
            <a:r>
              <a:rPr lang="en-US" dirty="0" err="1" smtClean="0">
                <a:latin typeface="SutonnyMJ" pitchFamily="2" charset="0"/>
                <a:cs typeface="Times New Roman" pitchFamily="18" charset="0"/>
              </a:rPr>
              <a:t>Gi</a:t>
            </a:r>
            <a:r>
              <a:rPr lang="en-US" dirty="0" smtClean="0">
                <a:latin typeface="SutonnyMJ" pitchFamily="2" charset="0"/>
                <a:cs typeface="Times New Roman" pitchFamily="18" charset="0"/>
              </a:rPr>
              <a:t>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A=90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0 ,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AC = ?</a:t>
            </a:r>
            <a:r>
              <a:rPr lang="en-US" dirty="0" smtClean="0">
                <a:latin typeface="SutonnyMJ" pitchFamily="2" charset="0"/>
                <a:cs typeface="Times New Roman" pitchFamily="18" charset="0"/>
              </a:rPr>
              <a:t> </a:t>
            </a:r>
            <a:r>
              <a:rPr lang="en-US" dirty="0" smtClean="0">
                <a:latin typeface="SutonnyMJ" pitchFamily="2" charset="0"/>
              </a:rPr>
              <a:t> </a:t>
            </a:r>
            <a:endParaRPr lang="en-US" dirty="0">
              <a:latin typeface="SutonnyMJ" pitchFamily="2" charset="0"/>
            </a:endParaRPr>
          </a:p>
        </p:txBody>
      </p:sp>
      <p:sp>
        <p:nvSpPr>
          <p:cNvPr id="12" name="Right Triangle 11"/>
          <p:cNvSpPr/>
          <p:nvPr/>
        </p:nvSpPr>
        <p:spPr>
          <a:xfrm>
            <a:off x="3048000" y="2438400"/>
            <a:ext cx="3048000" cy="3352800"/>
          </a:xfrm>
          <a:prstGeom prst="rtTriangle">
            <a:avLst/>
          </a:prstGeom>
          <a:ln w="5080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90800" y="23622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514600" y="56388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248400" y="56388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cxnSp>
        <p:nvCxnSpPr>
          <p:cNvPr id="17" name="Straight Arrow Connector 16"/>
          <p:cNvCxnSpPr/>
          <p:nvPr/>
        </p:nvCxnSpPr>
        <p:spPr>
          <a:xfrm rot="5400000" flipH="1" flipV="1">
            <a:off x="1219994" y="4114006"/>
            <a:ext cx="3352800" cy="1588"/>
          </a:xfrm>
          <a:prstGeom prst="straightConnector1">
            <a:avLst/>
          </a:prstGeom>
          <a:ln w="76200" cmpd="sng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2971800" y="5943600"/>
            <a:ext cx="3124200" cy="1588"/>
          </a:xfrm>
          <a:prstGeom prst="straightConnector1">
            <a:avLst/>
          </a:prstGeom>
          <a:ln w="57150" cmpd="sng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16200000" flipH="1">
            <a:off x="3124200" y="2514600"/>
            <a:ext cx="3200400" cy="2895600"/>
          </a:xfrm>
          <a:prstGeom prst="straightConnector1">
            <a:avLst/>
          </a:prstGeom>
          <a:ln w="50800" cmpd="sng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724400" y="3505200"/>
            <a:ext cx="45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dirty="0" smtClean="0">
                <a:latin typeface="SutonnyMJ" pitchFamily="2" charset="0"/>
              </a:rPr>
              <a:t>wg.</a:t>
            </a:r>
            <a:endParaRPr lang="en-US" dirty="0">
              <a:latin typeface="SutonnyMJ" pitchFamily="2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286000" y="38862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 </a:t>
            </a:r>
            <a:r>
              <a:rPr lang="en-US" dirty="0" err="1" smtClean="0">
                <a:latin typeface="SutonnyMJ" pitchFamily="2" charset="0"/>
              </a:rPr>
              <a:t>wg</a:t>
            </a:r>
            <a:endParaRPr lang="en-US" dirty="0"/>
          </a:p>
        </p:txBody>
      </p:sp>
      <p:sp>
        <p:nvSpPr>
          <p:cNvPr id="25" name="Isosceles Triangle 24"/>
          <p:cNvSpPr/>
          <p:nvPr/>
        </p:nvSpPr>
        <p:spPr>
          <a:xfrm>
            <a:off x="1752600" y="1752600"/>
            <a:ext cx="228600" cy="304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/>
        </p:nvGraphicFramePr>
        <p:xfrm>
          <a:off x="3581400" y="1600200"/>
          <a:ext cx="2413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6" name="Equation" r:id="rId4" imgW="164880" imgH="152280" progId="Equation.3">
                  <p:embed/>
                </p:oleObj>
              </mc:Choice>
              <mc:Fallback>
                <p:oleObj name="Equation" r:id="rId4" imgW="164880" imgH="1522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1600200"/>
                        <a:ext cx="2413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7" name="Equation" r:id="rId6" imgW="114120" imgH="215640" progId="Equation.3">
                  <p:embed/>
                </p:oleObj>
              </mc:Choice>
              <mc:Fallback>
                <p:oleObj name="Equation" r:id="rId6" imgW="114120" imgH="2156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/>
        </p:nvGraphicFramePr>
        <p:xfrm>
          <a:off x="5410200" y="1676400"/>
          <a:ext cx="7620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8" name="Equation" r:id="rId8" imgW="507960" imgH="177480" progId="Equation.3">
                  <p:embed/>
                </p:oleObj>
              </mc:Choice>
              <mc:Fallback>
                <p:oleObj name="Equation" r:id="rId8" imgW="507960" imgH="177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1676400"/>
                        <a:ext cx="7620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4114800" y="3429000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9" name="Equation" r:id="rId10" imgW="114120" imgH="215640" progId="Equation.3">
                  <p:embed/>
                </p:oleObj>
              </mc:Choice>
              <mc:Fallback>
                <p:oleObj name="Equation" r:id="rId10" imgW="114120" imgH="2156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429000"/>
                        <a:ext cx="9144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3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3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12" fill="hold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r>
              <a:rPr lang="en-US" dirty="0" smtClean="0">
                <a:latin typeface="SutonnyMJ" pitchFamily="2" charset="0"/>
              </a:rPr>
              <a:t> †</a:t>
            </a:r>
            <a:r>
              <a:rPr lang="en-US" dirty="0" err="1" smtClean="0">
                <a:latin typeface="SutonnyMJ" pitchFamily="2" charset="0"/>
              </a:rPr>
              <a:t>Kvb</a:t>
            </a:r>
            <a:r>
              <a:rPr lang="en-US" dirty="0" smtClean="0">
                <a:latin typeface="SutonnyMJ" pitchFamily="2" charset="0"/>
              </a:rPr>
              <a:t> </a:t>
            </a:r>
            <a:r>
              <a:rPr lang="en-US" dirty="0" err="1" smtClean="0">
                <a:latin typeface="SutonnyMJ" pitchFamily="2" charset="0"/>
              </a:rPr>
              <a:t>cÖkœ</a:t>
            </a:r>
            <a:r>
              <a:rPr lang="en-US" dirty="0" smtClean="0">
                <a:latin typeface="SutonnyMJ" pitchFamily="2" charset="0"/>
              </a:rPr>
              <a:t>?</a:t>
            </a:r>
            <a:endParaRPr lang="en-US" dirty="0">
              <a:latin typeface="SutonnyMJ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1"/>
          </a:solidFill>
        </p:spPr>
        <p:txBody>
          <a:bodyPr>
            <a:noAutofit/>
          </a:bodyPr>
          <a:lstStyle/>
          <a:p>
            <a:pPr>
              <a:buNone/>
            </a:pPr>
            <a:r>
              <a:rPr lang="en-US" sz="28700" dirty="0" smtClean="0"/>
              <a:t>    </a:t>
            </a:r>
            <a:r>
              <a:rPr lang="en-US" sz="287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?</a:t>
            </a:r>
            <a:endParaRPr lang="en-US" sz="28700" dirty="0">
              <a:solidFill>
                <a:srgbClr val="FF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33438-B24D-4865-A27F-77BDA886417D}" type="datetime1">
              <a:rPr lang="en-US" smtClean="0"/>
              <a:pPr/>
              <a:t>8/31/2015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E8B60-8E44-40D1-A6A6-AF162670C5A6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50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autoRev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>
            <a:normAutofit fontScale="90000"/>
          </a:bodyPr>
          <a:lstStyle/>
          <a:p>
            <a:pPr algn="l"/>
            <a:r>
              <a:rPr lang="en-US" dirty="0" smtClean="0">
                <a:latin typeface="SutonnyMJ" pitchFamily="2" charset="0"/>
              </a:rPr>
              <a:t>     </a:t>
            </a:r>
            <a:r>
              <a:rPr lang="en-US" sz="7300" dirty="0" err="1" smtClean="0">
                <a:latin typeface="SutonnyMJ" pitchFamily="2" charset="0"/>
              </a:rPr>
              <a:t>evwoi</a:t>
            </a:r>
            <a:r>
              <a:rPr lang="en-US" sz="7300" dirty="0" smtClean="0">
                <a:latin typeface="SutonnyMJ" pitchFamily="2" charset="0"/>
              </a:rPr>
              <a:t> </a:t>
            </a:r>
            <a:r>
              <a:rPr lang="en-US" sz="7300" dirty="0" err="1" smtClean="0">
                <a:latin typeface="SutonnyMJ" pitchFamily="2" charset="0"/>
              </a:rPr>
              <a:t>KvR</a:t>
            </a:r>
            <a:endParaRPr lang="en-US" dirty="0">
              <a:latin typeface="SutonnyMJ" pitchFamily="2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33438-B24D-4865-A27F-77BDA886417D}" type="datetime1">
              <a:rPr lang="en-US" smtClean="0"/>
              <a:pPr/>
              <a:t>8/31/2015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E8B60-8E44-40D1-A6A6-AF162670C5A6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8" name="Content Placeholder 6" descr="10177290_689434174450675_7310579766809996580_n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400800" y="152400"/>
            <a:ext cx="1600200" cy="1447800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FFFF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pPr>
              <a:buNone/>
            </a:pPr>
            <a:r>
              <a:rPr lang="en-US" dirty="0" err="1" smtClean="0">
                <a:latin typeface="SutonnyMJ" pitchFamily="2" charset="0"/>
                <a:cs typeface="Times New Roman" pitchFamily="18" charset="0"/>
              </a:rPr>
              <a:t>cÖgvb</a:t>
            </a:r>
            <a:r>
              <a:rPr lang="en-US" dirty="0" smtClean="0">
                <a:latin typeface="SutonnyMJ" pitchFamily="2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SutonnyMJ" pitchFamily="2" charset="0"/>
                <a:cs typeface="Times New Roman" pitchFamily="18" charset="0"/>
              </a:rPr>
              <a:t>Ki</a:t>
            </a:r>
            <a:r>
              <a:rPr lang="en-US" dirty="0" smtClean="0">
                <a:latin typeface="SutonnyMJ" pitchFamily="2" charset="0"/>
                <a:cs typeface="Times New Roman" pitchFamily="18" charset="0"/>
              </a:rPr>
              <a:t> †h,</a:t>
            </a:r>
          </a:p>
          <a:p>
            <a:endParaRPr lang="en-US" dirty="0" smtClean="0">
              <a:latin typeface="SutonnyMJ" pitchFamily="2" charset="0"/>
              <a:cs typeface="Times New Roman" pitchFamily="18" charset="0"/>
            </a:endParaRPr>
          </a:p>
          <a:p>
            <a:endParaRPr lang="en-US" dirty="0" smtClean="0">
              <a:latin typeface="SutonnyMJ" pitchFamily="2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SutonnyMJ" pitchFamily="2" charset="0"/>
                <a:cs typeface="Times New Roman" pitchFamily="18" charset="0"/>
              </a:rPr>
              <a:t>     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1443789" y="2438400"/>
          <a:ext cx="3890211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4" name="Equation" r:id="rId4" imgW="1523880" imgH="482400" progId="Equation.3">
                  <p:embed/>
                </p:oleObj>
              </mc:Choice>
              <mc:Fallback>
                <p:oleObj name="Equation" r:id="rId4" imgW="1523880" imgH="4824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3789" y="2438400"/>
                        <a:ext cx="3890211" cy="1231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1981200" y="3886200"/>
          <a:ext cx="220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5" name="Equation" r:id="rId6" imgW="1536480" imgH="444240" progId="Equation.3">
                  <p:embed/>
                </p:oleObj>
              </mc:Choice>
              <mc:Fallback>
                <p:oleObj name="Equation" r:id="rId6" imgW="1536480" imgH="4442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886200"/>
                        <a:ext cx="2209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30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150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480</TotalTime>
  <Words>253</Words>
  <Application>Microsoft Office PowerPoint</Application>
  <PresentationFormat>On-screen Show (4:3)</PresentationFormat>
  <Paragraphs>131</Paragraphs>
  <Slides>10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Equation</vt:lpstr>
      <vt:lpstr>cwiwPwZ</vt:lpstr>
      <vt:lpstr>bx‡Pi Qwe ¸‡jv jÿ¨ Ki:</vt:lpstr>
      <vt:lpstr>  AvR‡Ki cvV</vt:lpstr>
      <vt:lpstr>bx‡Pi wÎf‚RwU jÿ¨ Ki:</vt:lpstr>
      <vt:lpstr>AviI KwZcq myÎ</vt:lpstr>
      <vt:lpstr>প্রমাণ কর যে(tanθ+secθ)2=</vt:lpstr>
      <vt:lpstr>1| `jxq KvR</vt:lpstr>
      <vt:lpstr> †Kvb cÖkœ?</vt:lpstr>
      <vt:lpstr>     evwoi KvR</vt:lpstr>
      <vt:lpstr>ab¨ev`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sgghs</dc:creator>
  <cp:lastModifiedBy>TSS</cp:lastModifiedBy>
  <cp:revision>96</cp:revision>
  <dcterms:created xsi:type="dcterms:W3CDTF">2014-05-24T02:29:24Z</dcterms:created>
  <dcterms:modified xsi:type="dcterms:W3CDTF">2015-08-31T03:09:43Z</dcterms:modified>
</cp:coreProperties>
</file>